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2" r:id="rId4"/>
    <p:sldId id="263" r:id="rId5"/>
    <p:sldId id="264" r:id="rId6"/>
    <p:sldId id="265" r:id="rId7"/>
    <p:sldId id="271" r:id="rId8"/>
    <p:sldId id="272" r:id="rId9"/>
    <p:sldId id="273" r:id="rId10"/>
    <p:sldId id="274" r:id="rId11"/>
    <p:sldId id="275" r:id="rId12"/>
    <p:sldId id="276" r:id="rId13"/>
    <p:sldId id="277" r:id="rId14"/>
    <p:sldId id="278" r:id="rId15"/>
    <p:sldId id="279" r:id="rId16"/>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7913"/>
    <a:srgbClr val="009A46"/>
    <a:srgbClr val="009CE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342" y="-78"/>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009CE5"/>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20"/>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80"/>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80"/>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3"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2021/8/27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2021/8/27</a:t>
            </a:fld>
            <a:endParaRPr lang="zh-CN" altLang="en-US"/>
          </a:p>
        </p:txBody>
      </p:sp>
      <p:sp>
        <p:nvSpPr>
          <p:cNvPr id="5" name="页脚占位符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对角圆角矩形 3"/>
          <p:cNvSpPr/>
          <p:nvPr/>
        </p:nvSpPr>
        <p:spPr>
          <a:xfrm>
            <a:off x="4781398" y="986151"/>
            <a:ext cx="2160240" cy="576064"/>
          </a:xfrm>
          <a:prstGeom prst="round2Diag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4860032" y="963474"/>
            <a:ext cx="2031325" cy="600164"/>
          </a:xfrm>
          <a:prstGeom prst="rect">
            <a:avLst/>
          </a:prstGeom>
          <a:noFill/>
        </p:spPr>
        <p:txBody>
          <a:bodyPr wrap="none" rtlCol="0">
            <a:spAutoFit/>
          </a:bodyPr>
          <a:lstStyle/>
          <a:p>
            <a:r>
              <a:rPr lang="zh-CN" altLang="en-US" sz="3300" b="1" spc="300" dirty="0" smtClean="0">
                <a:solidFill>
                  <a:schemeClr val="tx2">
                    <a:lumMod val="75000"/>
                  </a:schemeClr>
                </a:solidFill>
                <a:latin typeface="微软雅黑" panose="020B0503020204020204" pitchFamily="34" charset="-122"/>
                <a:ea typeface="微软雅黑" panose="020B0503020204020204" pitchFamily="34" charset="-122"/>
              </a:rPr>
              <a:t>一图读懂</a:t>
            </a:r>
            <a:endParaRPr lang="zh-CN" altLang="en-US" sz="3300" b="1" spc="300" dirty="0">
              <a:solidFill>
                <a:schemeClr val="tx2">
                  <a:lumMod val="75000"/>
                </a:schemeClr>
              </a:solidFill>
              <a:latin typeface="微软雅黑" panose="020B0503020204020204" pitchFamily="34" charset="-122"/>
              <a:ea typeface="微软雅黑" panose="020B0503020204020204" pitchFamily="34" charset="-122"/>
            </a:endParaRPr>
          </a:p>
        </p:txBody>
      </p:sp>
      <p:sp>
        <p:nvSpPr>
          <p:cNvPr id="7" name="矩形 6"/>
          <p:cNvSpPr/>
          <p:nvPr/>
        </p:nvSpPr>
        <p:spPr>
          <a:xfrm>
            <a:off x="504408" y="1539245"/>
            <a:ext cx="7956024" cy="2400657"/>
          </a:xfrm>
          <a:prstGeom prst="rect">
            <a:avLst/>
          </a:prstGeom>
          <a:noFill/>
        </p:spPr>
        <p:txBody>
          <a:bodyPr wrap="none" lIns="91440" tIns="45720" rIns="91440" bIns="45720">
            <a:spAutoFit/>
          </a:bodyPr>
          <a:lstStyle/>
          <a:p>
            <a:pPr algn="ctr">
              <a:lnSpc>
                <a:spcPct val="150000"/>
              </a:lnSpc>
            </a:pPr>
            <a:r>
              <a:rPr lang="zh-CN" altLang="en-US" sz="5000" b="1" dirty="0">
                <a:ln w="17780" cmpd="sng">
                  <a:solidFill>
                    <a:schemeClr val="tx2">
                      <a:lumMod val="75000"/>
                    </a:schemeClr>
                  </a:solidFill>
                  <a:prstDash val="solid"/>
                  <a:miter lim="800000"/>
                </a:ln>
                <a:solidFill>
                  <a:schemeClr val="bg1"/>
                </a:solidFill>
                <a:effectLst>
                  <a:outerShdw blurRad="55000" dist="50800" dir="5400000" algn="tl">
                    <a:srgbClr val="000000">
                      <a:alpha val="33000"/>
                    </a:srgbClr>
                  </a:outerShdw>
                </a:effectLst>
                <a:latin typeface="微软雅黑" panose="020B0503020204020204" pitchFamily="34" charset="-122"/>
                <a:ea typeface="微软雅黑" panose="020B0503020204020204" pitchFamily="34" charset="-122"/>
              </a:rPr>
              <a:t>广西壮族自治区高等职业</a:t>
            </a:r>
          </a:p>
          <a:p>
            <a:pPr algn="ctr">
              <a:lnSpc>
                <a:spcPct val="150000"/>
              </a:lnSpc>
            </a:pPr>
            <a:r>
              <a:rPr lang="zh-CN" altLang="en-US" sz="5000" b="1" dirty="0">
                <a:ln w="17780" cmpd="sng">
                  <a:solidFill>
                    <a:schemeClr val="tx2">
                      <a:lumMod val="75000"/>
                    </a:schemeClr>
                  </a:solidFill>
                  <a:prstDash val="solid"/>
                  <a:miter lim="800000"/>
                </a:ln>
                <a:solidFill>
                  <a:schemeClr val="bg1"/>
                </a:solidFill>
                <a:effectLst>
                  <a:outerShdw blurRad="55000" dist="50800" dir="5400000" algn="tl">
                    <a:srgbClr val="000000">
                      <a:alpha val="33000"/>
                    </a:srgbClr>
                  </a:outerShdw>
                </a:effectLst>
                <a:latin typeface="微软雅黑" panose="020B0503020204020204" pitchFamily="34" charset="-122"/>
                <a:ea typeface="微软雅黑" panose="020B0503020204020204" pitchFamily="34" charset="-122"/>
              </a:rPr>
              <a:t>教育专科专业设置管理办法</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1686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8" name="矩形 17"/>
          <p:cNvSpPr/>
          <p:nvPr/>
        </p:nvSpPr>
        <p:spPr>
          <a:xfrm>
            <a:off x="539552" y="1275606"/>
            <a:ext cx="8064896" cy="352839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第四章 专业设置程序</a:t>
            </a:r>
          </a:p>
        </p:txBody>
      </p:sp>
      <p:sp>
        <p:nvSpPr>
          <p:cNvPr id="3" name="TextBox 2"/>
          <p:cNvSpPr txBox="1"/>
          <p:nvPr/>
        </p:nvSpPr>
        <p:spPr>
          <a:xfrm>
            <a:off x="1475656" y="1563638"/>
            <a:ext cx="6842369" cy="904815"/>
          </a:xfrm>
          <a:prstGeom prst="rect">
            <a:avLst/>
          </a:prstGeom>
          <a:noFill/>
        </p:spPr>
        <p:txBody>
          <a:bodyPr wrap="square" rtlCol="0">
            <a:spAutoFit/>
          </a:bodyPr>
          <a:lstStyle/>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自治区教育行政部门依托教育部职业院校专业设置管理与公共信息服务平台，对专业设置进行统筹管理；</a:t>
            </a:r>
          </a:p>
        </p:txBody>
      </p:sp>
      <p:sp>
        <p:nvSpPr>
          <p:cNvPr id="4" name="椭圆 3"/>
          <p:cNvSpPr/>
          <p:nvPr/>
        </p:nvSpPr>
        <p:spPr>
          <a:xfrm>
            <a:off x="852454" y="1650504"/>
            <a:ext cx="504056" cy="5040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dirty="0" smtClean="0">
                <a:latin typeface="Impact" panose="020B0806030902050204" pitchFamily="34" charset="0"/>
              </a:rPr>
              <a:t>1</a:t>
            </a:r>
            <a:endParaRPr lang="zh-CN" altLang="en-US" dirty="0">
              <a:latin typeface="Impact" panose="020B0806030902050204" pitchFamily="34" charset="0"/>
            </a:endParaRPr>
          </a:p>
        </p:txBody>
      </p:sp>
      <p:sp>
        <p:nvSpPr>
          <p:cNvPr id="20" name="椭圆 19"/>
          <p:cNvSpPr/>
          <p:nvPr/>
        </p:nvSpPr>
        <p:spPr>
          <a:xfrm>
            <a:off x="852454" y="2437259"/>
            <a:ext cx="504056" cy="5040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dirty="0">
                <a:latin typeface="Impact" panose="020B0806030902050204" pitchFamily="34" charset="0"/>
              </a:rPr>
              <a:t>2</a:t>
            </a:r>
            <a:endParaRPr lang="zh-CN" altLang="en-US" dirty="0">
              <a:latin typeface="Impact" panose="020B0806030902050204" pitchFamily="34" charset="0"/>
            </a:endParaRPr>
          </a:p>
        </p:txBody>
      </p:sp>
      <p:sp>
        <p:nvSpPr>
          <p:cNvPr id="21" name="TextBox 20"/>
          <p:cNvSpPr txBox="1"/>
          <p:nvPr/>
        </p:nvSpPr>
        <p:spPr>
          <a:xfrm>
            <a:off x="1475656" y="2494409"/>
            <a:ext cx="6842369" cy="372025"/>
          </a:xfrm>
          <a:prstGeom prst="rect">
            <a:avLst/>
          </a:prstGeom>
          <a:noFill/>
        </p:spPr>
        <p:txBody>
          <a:bodyPr wrap="square" rtlCol="0">
            <a:spAutoFit/>
          </a:bodyPr>
          <a:lstStyle/>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高等职业教育专科专业设置申报基本程序：</a:t>
            </a:r>
          </a:p>
        </p:txBody>
      </p:sp>
      <p:sp>
        <p:nvSpPr>
          <p:cNvPr id="5" name="圆角矩形 4"/>
          <p:cNvSpPr/>
          <p:nvPr/>
        </p:nvSpPr>
        <p:spPr>
          <a:xfrm>
            <a:off x="738154" y="3147814"/>
            <a:ext cx="1008112" cy="1440160"/>
          </a:xfrm>
          <a:prstGeom prst="roundRect">
            <a:avLst/>
          </a:prstGeom>
          <a:solidFill>
            <a:schemeClr val="accent6">
              <a:lumMod val="40000"/>
              <a:lumOff val="6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zh-CN" altLang="en-US" sz="1400" dirty="0">
                <a:solidFill>
                  <a:schemeClr val="tx2">
                    <a:lumMod val="75000"/>
                  </a:schemeClr>
                </a:solidFill>
                <a:latin typeface="微软雅黑" panose="020B0503020204020204" pitchFamily="34" charset="-122"/>
                <a:ea typeface="微软雅黑" panose="020B0503020204020204" pitchFamily="34" charset="-122"/>
              </a:rPr>
              <a:t>专业人才需求分析和预测调研报告</a:t>
            </a:r>
          </a:p>
        </p:txBody>
      </p:sp>
      <p:sp>
        <p:nvSpPr>
          <p:cNvPr id="24" name="圆角矩形 23"/>
          <p:cNvSpPr/>
          <p:nvPr/>
        </p:nvSpPr>
        <p:spPr>
          <a:xfrm>
            <a:off x="5508104" y="3147814"/>
            <a:ext cx="1008112" cy="1440160"/>
          </a:xfrm>
          <a:prstGeom prst="roundRect">
            <a:avLst/>
          </a:prstGeom>
          <a:solidFill>
            <a:schemeClr val="accent6">
              <a:lumMod val="40000"/>
              <a:lumOff val="6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zh-CN" altLang="en-US" sz="1400" dirty="0">
                <a:solidFill>
                  <a:schemeClr val="tx2">
                    <a:lumMod val="75000"/>
                  </a:schemeClr>
                </a:solidFill>
                <a:latin typeface="微软雅黑" panose="020B0503020204020204" pitchFamily="34" charset="-122"/>
                <a:ea typeface="微软雅黑" panose="020B0503020204020204" pitchFamily="34" charset="-122"/>
              </a:rPr>
              <a:t>专家论证报告</a:t>
            </a:r>
          </a:p>
        </p:txBody>
      </p:sp>
      <p:sp>
        <p:nvSpPr>
          <p:cNvPr id="25" name="圆角矩形 24"/>
          <p:cNvSpPr/>
          <p:nvPr/>
        </p:nvSpPr>
        <p:spPr>
          <a:xfrm>
            <a:off x="7020272" y="3147814"/>
            <a:ext cx="1415290" cy="1440160"/>
          </a:xfrm>
          <a:prstGeom prst="roundRect">
            <a:avLst/>
          </a:prstGeom>
          <a:solidFill>
            <a:schemeClr val="accent6">
              <a:lumMod val="40000"/>
              <a:lumOff val="6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zh-CN" altLang="en-US" sz="1400" dirty="0">
                <a:solidFill>
                  <a:schemeClr val="tx2">
                    <a:lumMod val="75000"/>
                  </a:schemeClr>
                </a:solidFill>
                <a:latin typeface="微软雅黑" panose="020B0503020204020204" pitchFamily="34" charset="-122"/>
                <a:ea typeface="微软雅黑" panose="020B0503020204020204" pitchFamily="34" charset="-122"/>
              </a:rPr>
              <a:t>经校级学术性专业设置评议机构审议，</a:t>
            </a:r>
          </a:p>
          <a:p>
            <a:pPr algn="ctr"/>
            <a:r>
              <a:rPr lang="zh-CN" altLang="en-US" sz="1400" dirty="0">
                <a:solidFill>
                  <a:schemeClr val="tx2">
                    <a:lumMod val="75000"/>
                  </a:schemeClr>
                </a:solidFill>
                <a:latin typeface="微软雅黑" panose="020B0503020204020204" pitchFamily="34" charset="-122"/>
                <a:ea typeface="微软雅黑" panose="020B0503020204020204" pitchFamily="34" charset="-122"/>
              </a:rPr>
              <a:t>并经学校相关议事程序报出</a:t>
            </a:r>
          </a:p>
        </p:txBody>
      </p:sp>
      <p:sp>
        <p:nvSpPr>
          <p:cNvPr id="26" name="圆角矩形 25"/>
          <p:cNvSpPr/>
          <p:nvPr/>
        </p:nvSpPr>
        <p:spPr>
          <a:xfrm>
            <a:off x="2327981" y="3147814"/>
            <a:ext cx="1008112" cy="1440160"/>
          </a:xfrm>
          <a:prstGeom prst="roundRect">
            <a:avLst/>
          </a:prstGeom>
          <a:solidFill>
            <a:schemeClr val="accent6">
              <a:lumMod val="40000"/>
              <a:lumOff val="6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zh-CN" altLang="en-US" sz="1400" dirty="0">
                <a:solidFill>
                  <a:schemeClr val="tx2">
                    <a:lumMod val="75000"/>
                  </a:schemeClr>
                </a:solidFill>
                <a:latin typeface="微软雅黑" panose="020B0503020204020204" pitchFamily="34" charset="-122"/>
                <a:ea typeface="微软雅黑" panose="020B0503020204020204" pitchFamily="34" charset="-122"/>
              </a:rPr>
              <a:t>专业设置必要性和可行性分析报告</a:t>
            </a:r>
          </a:p>
        </p:txBody>
      </p:sp>
      <p:sp>
        <p:nvSpPr>
          <p:cNvPr id="27" name="圆角矩形 26"/>
          <p:cNvSpPr/>
          <p:nvPr/>
        </p:nvSpPr>
        <p:spPr>
          <a:xfrm>
            <a:off x="3923928" y="3147814"/>
            <a:ext cx="1008112" cy="1440160"/>
          </a:xfrm>
          <a:prstGeom prst="roundRect">
            <a:avLst/>
          </a:prstGeom>
          <a:solidFill>
            <a:schemeClr val="accent6">
              <a:lumMod val="40000"/>
              <a:lumOff val="6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zh-CN" altLang="en-US" sz="1400" dirty="0">
                <a:solidFill>
                  <a:schemeClr val="tx2">
                    <a:lumMod val="75000"/>
                  </a:schemeClr>
                </a:solidFill>
                <a:latin typeface="微软雅黑" panose="020B0503020204020204" pitchFamily="34" charset="-122"/>
                <a:ea typeface="微软雅黑" panose="020B0503020204020204" pitchFamily="34" charset="-122"/>
              </a:rPr>
              <a:t>人才培养方案等相关教学文件</a:t>
            </a:r>
          </a:p>
        </p:txBody>
      </p:sp>
      <p:sp>
        <p:nvSpPr>
          <p:cNvPr id="6" name="右箭头 5"/>
          <p:cNvSpPr/>
          <p:nvPr/>
        </p:nvSpPr>
        <p:spPr>
          <a:xfrm>
            <a:off x="1907704" y="3723878"/>
            <a:ext cx="28803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右箭头 27"/>
          <p:cNvSpPr/>
          <p:nvPr/>
        </p:nvSpPr>
        <p:spPr>
          <a:xfrm>
            <a:off x="3491880" y="3723878"/>
            <a:ext cx="28803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右箭头 35"/>
          <p:cNvSpPr/>
          <p:nvPr/>
        </p:nvSpPr>
        <p:spPr>
          <a:xfrm>
            <a:off x="5076056" y="3723878"/>
            <a:ext cx="28803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右箭头 36"/>
          <p:cNvSpPr/>
          <p:nvPr/>
        </p:nvSpPr>
        <p:spPr>
          <a:xfrm>
            <a:off x="6626324" y="3723878"/>
            <a:ext cx="28803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1686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8" name="矩形 17"/>
          <p:cNvSpPr/>
          <p:nvPr/>
        </p:nvSpPr>
        <p:spPr>
          <a:xfrm>
            <a:off x="539552" y="1275606"/>
            <a:ext cx="8064896" cy="352839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第四章 专业设置程序</a:t>
            </a:r>
          </a:p>
        </p:txBody>
      </p:sp>
      <p:sp>
        <p:nvSpPr>
          <p:cNvPr id="3" name="TextBox 2"/>
          <p:cNvSpPr txBox="1"/>
          <p:nvPr/>
        </p:nvSpPr>
        <p:spPr>
          <a:xfrm>
            <a:off x="1475656" y="1706513"/>
            <a:ext cx="6842369" cy="372025"/>
          </a:xfrm>
          <a:prstGeom prst="rect">
            <a:avLst/>
          </a:prstGeom>
          <a:noFill/>
        </p:spPr>
        <p:txBody>
          <a:bodyPr wrap="square" rtlCol="0">
            <a:spAutoFit/>
          </a:bodyPr>
          <a:lstStyle/>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开设国家控制专业审批流程：</a:t>
            </a:r>
          </a:p>
        </p:txBody>
      </p:sp>
      <p:sp>
        <p:nvSpPr>
          <p:cNvPr id="4" name="椭圆 3"/>
          <p:cNvSpPr/>
          <p:nvPr/>
        </p:nvSpPr>
        <p:spPr>
          <a:xfrm>
            <a:off x="852454" y="1650504"/>
            <a:ext cx="504056" cy="5040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dirty="0" smtClean="0">
                <a:latin typeface="Impact" panose="020B0806030902050204" pitchFamily="34" charset="0"/>
              </a:rPr>
              <a:t>3</a:t>
            </a:r>
            <a:endParaRPr lang="zh-CN" altLang="en-US" dirty="0">
              <a:latin typeface="Impact" panose="020B0806030902050204" pitchFamily="34" charset="0"/>
            </a:endParaRPr>
          </a:p>
        </p:txBody>
      </p:sp>
      <p:sp>
        <p:nvSpPr>
          <p:cNvPr id="20" name="椭圆 19"/>
          <p:cNvSpPr/>
          <p:nvPr/>
        </p:nvSpPr>
        <p:spPr>
          <a:xfrm>
            <a:off x="852454" y="3189734"/>
            <a:ext cx="504056" cy="5040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dirty="0" smtClean="0">
                <a:latin typeface="Impact" panose="020B0806030902050204" pitchFamily="34" charset="0"/>
              </a:rPr>
              <a:t>4</a:t>
            </a:r>
            <a:endParaRPr lang="zh-CN" altLang="en-US" dirty="0">
              <a:latin typeface="Impact" panose="020B0806030902050204" pitchFamily="34" charset="0"/>
            </a:endParaRPr>
          </a:p>
        </p:txBody>
      </p:sp>
      <p:sp>
        <p:nvSpPr>
          <p:cNvPr id="21" name="TextBox 20"/>
          <p:cNvSpPr txBox="1"/>
          <p:nvPr/>
        </p:nvSpPr>
        <p:spPr>
          <a:xfrm>
            <a:off x="1466131" y="3246884"/>
            <a:ext cx="6842369" cy="372025"/>
          </a:xfrm>
          <a:prstGeom prst="rect">
            <a:avLst/>
          </a:prstGeom>
          <a:noFill/>
        </p:spPr>
        <p:txBody>
          <a:bodyPr wrap="square" rtlCol="0">
            <a:spAutoFit/>
          </a:bodyPr>
          <a:lstStyle/>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对专业撤销和停止招生作出明确规定：</a:t>
            </a:r>
          </a:p>
        </p:txBody>
      </p:sp>
      <p:sp>
        <p:nvSpPr>
          <p:cNvPr id="2" name="圆角矩形 1"/>
          <p:cNvSpPr/>
          <p:nvPr/>
        </p:nvSpPr>
        <p:spPr>
          <a:xfrm>
            <a:off x="1475656" y="2154560"/>
            <a:ext cx="6832844" cy="993254"/>
          </a:xfrm>
          <a:prstGeom prst="roundRect">
            <a:avLst/>
          </a:prstGeom>
          <a:noFill/>
          <a:ln w="19050">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dirty="0">
                <a:solidFill>
                  <a:schemeClr val="accent6">
                    <a:lumMod val="75000"/>
                  </a:schemeClr>
                </a:solidFill>
                <a:latin typeface="微软雅黑" panose="020B0503020204020204" pitchFamily="34" charset="-122"/>
                <a:ea typeface="微软雅黑" panose="020B0503020204020204" pitchFamily="34" charset="-122"/>
              </a:rPr>
              <a:t>需报自治区同意、由国家教育行政部门审批。直接涉及到人民群众生命安全和身体健康且涉及行业专业资格准入的专业，参照国家控制专业执行。其他专业报自治区教育行政部门备案。</a:t>
            </a:r>
          </a:p>
        </p:txBody>
      </p:sp>
      <p:sp>
        <p:nvSpPr>
          <p:cNvPr id="22" name="圆角矩形 21"/>
          <p:cNvSpPr/>
          <p:nvPr/>
        </p:nvSpPr>
        <p:spPr>
          <a:xfrm>
            <a:off x="1475656" y="3723878"/>
            <a:ext cx="6832844" cy="864095"/>
          </a:xfrm>
          <a:prstGeom prst="roundRect">
            <a:avLst/>
          </a:prstGeom>
          <a:noFill/>
          <a:ln w="19050">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dirty="0">
                <a:solidFill>
                  <a:schemeClr val="accent6">
                    <a:lumMod val="75000"/>
                  </a:schemeClr>
                </a:solidFill>
                <a:latin typeface="微软雅黑" panose="020B0503020204020204" pitchFamily="34" charset="-122"/>
                <a:ea typeface="微软雅黑" panose="020B0503020204020204" pitchFamily="34" charset="-122"/>
              </a:rPr>
              <a:t>新设置专业原则上</a:t>
            </a:r>
            <a:r>
              <a:rPr lang="en-US" altLang="zh-CN" sz="1400" dirty="0">
                <a:solidFill>
                  <a:schemeClr val="accent6">
                    <a:lumMod val="75000"/>
                  </a:schemeClr>
                </a:solidFill>
                <a:latin typeface="微软雅黑" panose="020B0503020204020204" pitchFamily="34" charset="-122"/>
                <a:ea typeface="微软雅黑" panose="020B0503020204020204" pitchFamily="34" charset="-122"/>
              </a:rPr>
              <a:t>5</a:t>
            </a:r>
            <a:r>
              <a:rPr lang="zh-CN" altLang="en-US" sz="1400" dirty="0">
                <a:solidFill>
                  <a:schemeClr val="accent6">
                    <a:lumMod val="75000"/>
                  </a:schemeClr>
                </a:solidFill>
                <a:latin typeface="微软雅黑" panose="020B0503020204020204" pitchFamily="34" charset="-122"/>
                <a:ea typeface="微软雅黑" panose="020B0503020204020204" pitchFamily="34" charset="-122"/>
              </a:rPr>
              <a:t>年内不能主动撤销，已实际停止招生的专业，应及时撤销，连续</a:t>
            </a:r>
            <a:r>
              <a:rPr lang="en-US" altLang="zh-CN" sz="1400" dirty="0">
                <a:solidFill>
                  <a:schemeClr val="accent6">
                    <a:lumMod val="75000"/>
                  </a:schemeClr>
                </a:solidFill>
                <a:latin typeface="微软雅黑" panose="020B0503020204020204" pitchFamily="34" charset="-122"/>
                <a:ea typeface="微软雅黑" panose="020B0503020204020204" pitchFamily="34" charset="-122"/>
              </a:rPr>
              <a:t>3</a:t>
            </a:r>
            <a:r>
              <a:rPr lang="zh-CN" altLang="en-US" sz="1400" dirty="0">
                <a:solidFill>
                  <a:schemeClr val="accent6">
                    <a:lumMod val="75000"/>
                  </a:schemeClr>
                </a:solidFill>
                <a:latin typeface="微软雅黑" panose="020B0503020204020204" pitchFamily="34" charset="-122"/>
                <a:ea typeface="微软雅黑" panose="020B0503020204020204" pitchFamily="34" charset="-122"/>
              </a:rPr>
              <a:t>年未招生的专业视为自动撤销。</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1686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8" name="矩形 17"/>
          <p:cNvSpPr/>
          <p:nvPr/>
        </p:nvSpPr>
        <p:spPr>
          <a:xfrm>
            <a:off x="539552" y="1275606"/>
            <a:ext cx="8064896" cy="309634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第四章 专业设置程序</a:t>
            </a:r>
          </a:p>
        </p:txBody>
      </p:sp>
      <p:sp>
        <p:nvSpPr>
          <p:cNvPr id="3" name="TextBox 2"/>
          <p:cNvSpPr txBox="1"/>
          <p:nvPr/>
        </p:nvSpPr>
        <p:spPr>
          <a:xfrm>
            <a:off x="1475656" y="1850529"/>
            <a:ext cx="6842369" cy="372025"/>
          </a:xfrm>
          <a:prstGeom prst="rect">
            <a:avLst/>
          </a:prstGeom>
          <a:noFill/>
        </p:spPr>
        <p:txBody>
          <a:bodyPr wrap="square" rtlCol="0">
            <a:spAutoFit/>
          </a:bodyPr>
          <a:lstStyle/>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对学校设置校外专业办学点（班）作出规定：</a:t>
            </a:r>
          </a:p>
        </p:txBody>
      </p:sp>
      <p:sp>
        <p:nvSpPr>
          <p:cNvPr id="4" name="椭圆 3"/>
          <p:cNvSpPr/>
          <p:nvPr/>
        </p:nvSpPr>
        <p:spPr>
          <a:xfrm>
            <a:off x="852454" y="1794520"/>
            <a:ext cx="504056" cy="50405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dirty="0" smtClean="0">
                <a:latin typeface="Impact" panose="020B0806030902050204" pitchFamily="34" charset="0"/>
              </a:rPr>
              <a:t>5</a:t>
            </a:r>
            <a:endParaRPr lang="zh-CN" altLang="en-US" dirty="0">
              <a:latin typeface="Impact" panose="020B0806030902050204" pitchFamily="34" charset="0"/>
            </a:endParaRPr>
          </a:p>
        </p:txBody>
      </p:sp>
      <p:sp>
        <p:nvSpPr>
          <p:cNvPr id="2" name="圆角矩形 1"/>
          <p:cNvSpPr/>
          <p:nvPr/>
        </p:nvSpPr>
        <p:spPr>
          <a:xfrm>
            <a:off x="1475656" y="2298576"/>
            <a:ext cx="6832844" cy="993254"/>
          </a:xfrm>
          <a:prstGeom prst="roundRect">
            <a:avLst/>
          </a:prstGeom>
          <a:noFill/>
          <a:ln w="19050">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dirty="0">
                <a:solidFill>
                  <a:schemeClr val="accent6">
                    <a:lumMod val="75000"/>
                  </a:schemeClr>
                </a:solidFill>
                <a:latin typeface="微软雅黑" panose="020B0503020204020204" pitchFamily="34" charset="-122"/>
                <a:ea typeface="微软雅黑" panose="020B0503020204020204" pitchFamily="34" charset="-122"/>
              </a:rPr>
              <a:t>需依法依规履行相关程序、办理相关手续。</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1686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8" name="矩形 17"/>
          <p:cNvSpPr/>
          <p:nvPr/>
        </p:nvSpPr>
        <p:spPr>
          <a:xfrm>
            <a:off x="539552" y="1275606"/>
            <a:ext cx="8064896" cy="352839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第五章 专业设置指导</a:t>
            </a:r>
          </a:p>
        </p:txBody>
      </p:sp>
      <p:sp>
        <p:nvSpPr>
          <p:cNvPr id="5" name="圆角矩形 4"/>
          <p:cNvSpPr/>
          <p:nvPr/>
        </p:nvSpPr>
        <p:spPr>
          <a:xfrm>
            <a:off x="755576" y="1683271"/>
            <a:ext cx="7632848" cy="2952328"/>
          </a:xfrm>
          <a:prstGeom prst="roundRect">
            <a:avLst>
              <a:gd name="adj" fmla="val 860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圆角矩形 5"/>
          <p:cNvSpPr/>
          <p:nvPr/>
        </p:nvSpPr>
        <p:spPr>
          <a:xfrm>
            <a:off x="971600" y="3915519"/>
            <a:ext cx="7200800" cy="504056"/>
          </a:xfrm>
          <a:prstGeom prst="roundRect">
            <a:avLst>
              <a:gd name="adj" fmla="val 50000"/>
            </a:avLst>
          </a:prstGeom>
          <a:solidFill>
            <a:srgbClr val="FFC0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CN" altLang="en-US" sz="14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400" dirty="0">
                <a:solidFill>
                  <a:schemeClr val="tx2">
                    <a:lumMod val="75000"/>
                  </a:schemeClr>
                </a:solidFill>
                <a:latin typeface="微软雅黑" panose="020B0503020204020204" pitchFamily="34" charset="-122"/>
                <a:ea typeface="微软雅黑" panose="020B0503020204020204" pitchFamily="34" charset="-122"/>
              </a:rPr>
              <a:t>3</a:t>
            </a:r>
            <a:r>
              <a:rPr lang="zh-CN" altLang="en-US" sz="1400" dirty="0">
                <a:solidFill>
                  <a:schemeClr val="tx2">
                    <a:lumMod val="75000"/>
                  </a:schemeClr>
                </a:solidFill>
                <a:latin typeface="微软雅黑" panose="020B0503020204020204" pitchFamily="34" charset="-122"/>
                <a:ea typeface="微软雅黑" panose="020B0503020204020204" pitchFamily="34" charset="-122"/>
              </a:rPr>
              <a:t>）组织或委托第三方机构定期发布技术技能人才需求报告。</a:t>
            </a:r>
          </a:p>
        </p:txBody>
      </p:sp>
      <p:sp>
        <p:nvSpPr>
          <p:cNvPr id="13" name="圆角矩形 12"/>
          <p:cNvSpPr/>
          <p:nvPr/>
        </p:nvSpPr>
        <p:spPr>
          <a:xfrm>
            <a:off x="971600" y="3216585"/>
            <a:ext cx="7200800" cy="504056"/>
          </a:xfrm>
          <a:prstGeom prst="roundRect">
            <a:avLst>
              <a:gd name="adj" fmla="val 50000"/>
            </a:avLst>
          </a:prstGeom>
          <a:solidFill>
            <a:srgbClr val="FFC0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CN" altLang="en-US" sz="14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400" dirty="0">
                <a:solidFill>
                  <a:schemeClr val="tx2">
                    <a:lumMod val="75000"/>
                  </a:schemeClr>
                </a:solidFill>
                <a:latin typeface="微软雅黑" panose="020B0503020204020204" pitchFamily="34" charset="-122"/>
                <a:ea typeface="微软雅黑" panose="020B0503020204020204" pitchFamily="34" charset="-122"/>
              </a:rPr>
              <a:t>2</a:t>
            </a:r>
            <a:r>
              <a:rPr lang="zh-CN" altLang="en-US" sz="1400" dirty="0">
                <a:solidFill>
                  <a:schemeClr val="tx2">
                    <a:lumMod val="75000"/>
                  </a:schemeClr>
                </a:solidFill>
                <a:latin typeface="微软雅黑" panose="020B0503020204020204" pitchFamily="34" charset="-122"/>
                <a:ea typeface="微软雅黑" panose="020B0503020204020204" pitchFamily="34" charset="-122"/>
              </a:rPr>
              <a:t>）定期发布全区高等职业教育人才培养质量报告；</a:t>
            </a:r>
          </a:p>
        </p:txBody>
      </p:sp>
      <p:sp>
        <p:nvSpPr>
          <p:cNvPr id="14" name="圆角矩形 13"/>
          <p:cNvSpPr/>
          <p:nvPr/>
        </p:nvSpPr>
        <p:spPr>
          <a:xfrm>
            <a:off x="971600" y="2498665"/>
            <a:ext cx="7200800" cy="504056"/>
          </a:xfrm>
          <a:prstGeom prst="roundRect">
            <a:avLst>
              <a:gd name="adj" fmla="val 50000"/>
            </a:avLst>
          </a:prstGeom>
          <a:solidFill>
            <a:srgbClr val="FFC0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CN" altLang="en-US" sz="14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400" dirty="0">
                <a:solidFill>
                  <a:schemeClr val="tx2">
                    <a:lumMod val="75000"/>
                  </a:schemeClr>
                </a:solidFill>
                <a:latin typeface="微软雅黑" panose="020B0503020204020204" pitchFamily="34" charset="-122"/>
                <a:ea typeface="微软雅黑" panose="020B0503020204020204" pitchFamily="34" charset="-122"/>
              </a:rPr>
              <a:t>1</a:t>
            </a:r>
            <a:r>
              <a:rPr lang="zh-CN" altLang="en-US" sz="1400" dirty="0">
                <a:solidFill>
                  <a:schemeClr val="tx2">
                    <a:lumMod val="75000"/>
                  </a:schemeClr>
                </a:solidFill>
                <a:latin typeface="微软雅黑" panose="020B0503020204020204" pitchFamily="34" charset="-122"/>
                <a:ea typeface="微软雅黑" panose="020B0503020204020204" pitchFamily="34" charset="-122"/>
              </a:rPr>
              <a:t>）定期发布高等职业学校新增专业、撤销专业及拟招生专业等信息</a:t>
            </a:r>
            <a:r>
              <a:rPr lang="en-US" altLang="zh-CN" sz="1400" dirty="0">
                <a:solidFill>
                  <a:schemeClr val="tx2">
                    <a:lumMod val="75000"/>
                  </a:schemeClr>
                </a:solidFill>
                <a:latin typeface="微软雅黑" panose="020B0503020204020204" pitchFamily="34" charset="-122"/>
                <a:ea typeface="微软雅黑" panose="020B0503020204020204" pitchFamily="34" charset="-122"/>
              </a:rPr>
              <a:t>;</a:t>
            </a:r>
            <a:endParaRPr lang="zh-CN" altLang="en-US" sz="1400" dirty="0">
              <a:solidFill>
                <a:schemeClr val="tx2">
                  <a:lumMod val="75000"/>
                </a:schemeClr>
              </a:solidFill>
              <a:latin typeface="微软雅黑" panose="020B0503020204020204" pitchFamily="34" charset="-122"/>
              <a:ea typeface="微软雅黑" panose="020B0503020204020204" pitchFamily="34" charset="-122"/>
            </a:endParaRPr>
          </a:p>
        </p:txBody>
      </p:sp>
      <p:sp>
        <p:nvSpPr>
          <p:cNvPr id="7" name="椭圆 6"/>
          <p:cNvSpPr/>
          <p:nvPr/>
        </p:nvSpPr>
        <p:spPr>
          <a:xfrm>
            <a:off x="961607" y="1789187"/>
            <a:ext cx="505665" cy="50566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500" dirty="0" smtClean="0">
                <a:solidFill>
                  <a:srgbClr val="C00000"/>
                </a:solidFill>
                <a:latin typeface="Impact" panose="020B0806030902050204" pitchFamily="34" charset="0"/>
              </a:rPr>
              <a:t>1</a:t>
            </a:r>
            <a:endParaRPr lang="zh-CN" altLang="en-US" sz="2500" dirty="0">
              <a:solidFill>
                <a:srgbClr val="C00000"/>
              </a:solidFill>
              <a:latin typeface="Impact" panose="020B0806030902050204" pitchFamily="34" charset="0"/>
            </a:endParaRPr>
          </a:p>
        </p:txBody>
      </p:sp>
      <p:sp>
        <p:nvSpPr>
          <p:cNvPr id="8" name="TextBox 7"/>
          <p:cNvSpPr txBox="1"/>
          <p:nvPr/>
        </p:nvSpPr>
        <p:spPr>
          <a:xfrm>
            <a:off x="1547664" y="1857353"/>
            <a:ext cx="5404043" cy="369332"/>
          </a:xfrm>
          <a:prstGeom prst="rect">
            <a:avLst/>
          </a:prstGeom>
          <a:noFill/>
        </p:spPr>
        <p:txBody>
          <a:bodyPr wrap="none" rtlCol="0">
            <a:spAutoFit/>
          </a:bodyPr>
          <a:lstStyle/>
          <a:p>
            <a:r>
              <a:rPr lang="zh-CN" altLang="en-US" b="1" spc="50" dirty="0">
                <a:ln w="6600">
                  <a:solidFill>
                    <a:schemeClr val="accent2"/>
                  </a:solidFill>
                  <a:prstDash val="solid"/>
                </a:ln>
                <a:solidFill>
                  <a:srgbClr val="FFFFFF"/>
                </a:solidFill>
                <a:effectLst>
                  <a:outerShdw dist="38100" dir="2700000" algn="tl" rotWithShape="0">
                    <a:schemeClr val="accent2"/>
                  </a:outerShdw>
                </a:effectLst>
                <a:latin typeface="微软雅黑" panose="020B0503020204020204" pitchFamily="34" charset="-122"/>
                <a:ea typeface="微软雅黑" panose="020B0503020204020204" pitchFamily="34" charset="-122"/>
              </a:rPr>
              <a:t>自治区教育行政部门对专业设置进行指导方式方法</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1686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8" name="矩形 17"/>
          <p:cNvSpPr/>
          <p:nvPr/>
        </p:nvSpPr>
        <p:spPr>
          <a:xfrm>
            <a:off x="539552" y="1275606"/>
            <a:ext cx="8064896" cy="352839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第五章 专业设置指导</a:t>
            </a:r>
          </a:p>
        </p:txBody>
      </p:sp>
      <p:sp>
        <p:nvSpPr>
          <p:cNvPr id="5" name="圆角矩形 4"/>
          <p:cNvSpPr/>
          <p:nvPr/>
        </p:nvSpPr>
        <p:spPr>
          <a:xfrm>
            <a:off x="755576" y="1683271"/>
            <a:ext cx="7632848" cy="2952328"/>
          </a:xfrm>
          <a:prstGeom prst="roundRect">
            <a:avLst>
              <a:gd name="adj" fmla="val 860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圆角矩形 5"/>
          <p:cNvSpPr/>
          <p:nvPr/>
        </p:nvSpPr>
        <p:spPr>
          <a:xfrm>
            <a:off x="971600" y="3915519"/>
            <a:ext cx="7200800" cy="504056"/>
          </a:xfrm>
          <a:prstGeom prst="roundRect">
            <a:avLst>
              <a:gd name="adj" fmla="val 50000"/>
            </a:avLst>
          </a:prstGeom>
          <a:solidFill>
            <a:srgbClr val="FFC0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CN" altLang="en-US" sz="14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400" dirty="0">
                <a:solidFill>
                  <a:schemeClr val="tx2">
                    <a:lumMod val="75000"/>
                  </a:schemeClr>
                </a:solidFill>
                <a:latin typeface="微软雅黑" panose="020B0503020204020204" pitchFamily="34" charset="-122"/>
                <a:ea typeface="微软雅黑" panose="020B0503020204020204" pitchFamily="34" charset="-122"/>
              </a:rPr>
              <a:t>3</a:t>
            </a:r>
            <a:r>
              <a:rPr lang="zh-CN" altLang="en-US" sz="1400" dirty="0">
                <a:solidFill>
                  <a:schemeClr val="tx2">
                    <a:lumMod val="75000"/>
                  </a:schemeClr>
                </a:solidFill>
                <a:latin typeface="微软雅黑" panose="020B0503020204020204" pitchFamily="34" charset="-122"/>
                <a:ea typeface="微软雅黑" panose="020B0503020204020204" pitchFamily="34" charset="-122"/>
              </a:rPr>
              <a:t>）建立专业办学基本条件合格性评价制度。</a:t>
            </a:r>
          </a:p>
        </p:txBody>
      </p:sp>
      <p:sp>
        <p:nvSpPr>
          <p:cNvPr id="13" name="圆角矩形 12"/>
          <p:cNvSpPr/>
          <p:nvPr/>
        </p:nvSpPr>
        <p:spPr>
          <a:xfrm>
            <a:off x="971600" y="3216585"/>
            <a:ext cx="7200800" cy="504056"/>
          </a:xfrm>
          <a:prstGeom prst="roundRect">
            <a:avLst>
              <a:gd name="adj" fmla="val 50000"/>
            </a:avLst>
          </a:prstGeom>
          <a:solidFill>
            <a:srgbClr val="FFC0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CN" altLang="en-US" sz="14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400" dirty="0">
                <a:solidFill>
                  <a:schemeClr val="tx2">
                    <a:lumMod val="75000"/>
                  </a:schemeClr>
                </a:solidFill>
                <a:latin typeface="微软雅黑" panose="020B0503020204020204" pitchFamily="34" charset="-122"/>
                <a:ea typeface="微软雅黑" panose="020B0503020204020204" pitchFamily="34" charset="-122"/>
              </a:rPr>
              <a:t>2</a:t>
            </a:r>
            <a:r>
              <a:rPr lang="zh-CN" altLang="en-US" sz="1400" dirty="0">
                <a:solidFill>
                  <a:schemeClr val="tx2">
                    <a:lumMod val="75000"/>
                  </a:schemeClr>
                </a:solidFill>
                <a:latin typeface="微软雅黑" panose="020B0503020204020204" pitchFamily="34" charset="-122"/>
                <a:ea typeface="微软雅黑" panose="020B0503020204020204" pitchFamily="34" charset="-122"/>
              </a:rPr>
              <a:t>）建立专业动态调整和预警机制；</a:t>
            </a:r>
          </a:p>
        </p:txBody>
      </p:sp>
      <p:sp>
        <p:nvSpPr>
          <p:cNvPr id="14" name="圆角矩形 13"/>
          <p:cNvSpPr/>
          <p:nvPr/>
        </p:nvSpPr>
        <p:spPr>
          <a:xfrm>
            <a:off x="971600" y="2498665"/>
            <a:ext cx="7200800" cy="504056"/>
          </a:xfrm>
          <a:prstGeom prst="roundRect">
            <a:avLst>
              <a:gd name="adj" fmla="val 50000"/>
            </a:avLst>
          </a:prstGeom>
          <a:solidFill>
            <a:srgbClr val="FFC0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CN" altLang="en-US" sz="14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400" dirty="0">
                <a:solidFill>
                  <a:schemeClr val="tx2">
                    <a:lumMod val="75000"/>
                  </a:schemeClr>
                </a:solidFill>
                <a:latin typeface="微软雅黑" panose="020B0503020204020204" pitchFamily="34" charset="-122"/>
                <a:ea typeface="微软雅黑" panose="020B0503020204020204" pitchFamily="34" charset="-122"/>
              </a:rPr>
              <a:t>1</a:t>
            </a:r>
            <a:r>
              <a:rPr lang="zh-CN" altLang="en-US" sz="1400" dirty="0">
                <a:solidFill>
                  <a:schemeClr val="tx2">
                    <a:lumMod val="75000"/>
                  </a:schemeClr>
                </a:solidFill>
                <a:latin typeface="微软雅黑" panose="020B0503020204020204" pitchFamily="34" charset="-122"/>
                <a:ea typeface="微软雅黑" panose="020B0503020204020204" pitchFamily="34" charset="-122"/>
              </a:rPr>
              <a:t>）建立有行业、企业专家参与的学术性专业设置评议机构；</a:t>
            </a:r>
          </a:p>
        </p:txBody>
      </p:sp>
      <p:sp>
        <p:nvSpPr>
          <p:cNvPr id="7" name="椭圆 6"/>
          <p:cNvSpPr/>
          <p:nvPr/>
        </p:nvSpPr>
        <p:spPr>
          <a:xfrm>
            <a:off x="961607" y="1789187"/>
            <a:ext cx="505665" cy="50566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500" dirty="0" smtClean="0">
                <a:solidFill>
                  <a:srgbClr val="C00000"/>
                </a:solidFill>
                <a:latin typeface="Impact" panose="020B0806030902050204" pitchFamily="34" charset="0"/>
              </a:rPr>
              <a:t>2</a:t>
            </a:r>
            <a:endParaRPr lang="zh-CN" altLang="en-US" sz="2500" dirty="0">
              <a:solidFill>
                <a:srgbClr val="C00000"/>
              </a:solidFill>
              <a:latin typeface="Impact" panose="020B0806030902050204" pitchFamily="34" charset="0"/>
            </a:endParaRPr>
          </a:p>
        </p:txBody>
      </p:sp>
      <p:sp>
        <p:nvSpPr>
          <p:cNvPr id="8" name="TextBox 7"/>
          <p:cNvSpPr txBox="1"/>
          <p:nvPr/>
        </p:nvSpPr>
        <p:spPr>
          <a:xfrm>
            <a:off x="1547664" y="1857353"/>
            <a:ext cx="4217821" cy="369332"/>
          </a:xfrm>
          <a:prstGeom prst="rect">
            <a:avLst/>
          </a:prstGeom>
          <a:noFill/>
        </p:spPr>
        <p:txBody>
          <a:bodyPr wrap="none" rtlCol="0">
            <a:spAutoFit/>
            <a:scene3d>
              <a:camera prst="orthographicFront"/>
              <a:lightRig rig="threePt" dir="t"/>
            </a:scene3d>
          </a:bodyPr>
          <a:lstStyle/>
          <a:p>
            <a:r>
              <a:rPr lang="zh-CN" altLang="en-US" b="1" spc="50" dirty="0">
                <a:ln w="6600">
                  <a:solidFill>
                    <a:schemeClr val="accent2"/>
                  </a:solidFill>
                  <a:prstDash val="solid"/>
                </a:ln>
                <a:solidFill>
                  <a:srgbClr val="FFFFFF"/>
                </a:solidFill>
                <a:effectLst>
                  <a:outerShdw dist="38100" dir="2700000" algn="tl" rotWithShape="0">
                    <a:schemeClr val="accent2"/>
                  </a:outerShdw>
                </a:effectLst>
                <a:latin typeface="微软雅黑" panose="020B0503020204020204" pitchFamily="34" charset="-122"/>
                <a:ea typeface="微软雅黑" panose="020B0503020204020204" pitchFamily="34" charset="-122"/>
              </a:rPr>
              <a:t>对学校开展专业建设提出了具体的要求</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1686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8" name="矩形 17"/>
          <p:cNvSpPr/>
          <p:nvPr/>
        </p:nvSpPr>
        <p:spPr>
          <a:xfrm>
            <a:off x="539552" y="1275606"/>
            <a:ext cx="8064896" cy="352839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第五章 专业设置指导</a:t>
            </a:r>
          </a:p>
        </p:txBody>
      </p:sp>
      <p:sp>
        <p:nvSpPr>
          <p:cNvPr id="5" name="圆角矩形 4"/>
          <p:cNvSpPr/>
          <p:nvPr/>
        </p:nvSpPr>
        <p:spPr>
          <a:xfrm>
            <a:off x="755576" y="1683271"/>
            <a:ext cx="7632848" cy="2952328"/>
          </a:xfrm>
          <a:prstGeom prst="roundRect">
            <a:avLst>
              <a:gd name="adj" fmla="val 860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圆角矩形 5"/>
          <p:cNvSpPr/>
          <p:nvPr/>
        </p:nvSpPr>
        <p:spPr>
          <a:xfrm>
            <a:off x="971600" y="3915519"/>
            <a:ext cx="7200800" cy="504056"/>
          </a:xfrm>
          <a:prstGeom prst="roundRect">
            <a:avLst>
              <a:gd name="adj" fmla="val 50000"/>
            </a:avLst>
          </a:prstGeom>
          <a:solidFill>
            <a:srgbClr val="FFC0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CN" altLang="en-US" sz="14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400" dirty="0">
                <a:solidFill>
                  <a:schemeClr val="tx2">
                    <a:lumMod val="75000"/>
                  </a:schemeClr>
                </a:solidFill>
                <a:latin typeface="微软雅黑" panose="020B0503020204020204" pitchFamily="34" charset="-122"/>
                <a:ea typeface="微软雅黑" panose="020B0503020204020204" pitchFamily="34" charset="-122"/>
              </a:rPr>
              <a:t>3</a:t>
            </a:r>
            <a:r>
              <a:rPr lang="zh-CN" altLang="en-US" sz="1400" dirty="0">
                <a:solidFill>
                  <a:schemeClr val="tx2">
                    <a:lumMod val="75000"/>
                  </a:schemeClr>
                </a:solidFill>
                <a:latin typeface="微软雅黑" panose="020B0503020204020204" pitchFamily="34" charset="-122"/>
                <a:ea typeface="微软雅黑" panose="020B0503020204020204" pitchFamily="34" charset="-122"/>
              </a:rPr>
              <a:t>）专业停止招生后学校处理办法。</a:t>
            </a:r>
          </a:p>
        </p:txBody>
      </p:sp>
      <p:sp>
        <p:nvSpPr>
          <p:cNvPr id="13" name="圆角矩形 12"/>
          <p:cNvSpPr/>
          <p:nvPr/>
        </p:nvSpPr>
        <p:spPr>
          <a:xfrm>
            <a:off x="971600" y="3216585"/>
            <a:ext cx="7200800" cy="504056"/>
          </a:xfrm>
          <a:prstGeom prst="roundRect">
            <a:avLst>
              <a:gd name="adj" fmla="val 50000"/>
            </a:avLst>
          </a:prstGeom>
          <a:solidFill>
            <a:srgbClr val="FFC0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CN" altLang="en-US" sz="14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400" dirty="0">
                <a:solidFill>
                  <a:schemeClr val="tx2">
                    <a:lumMod val="75000"/>
                  </a:schemeClr>
                </a:solidFill>
                <a:latin typeface="微软雅黑" panose="020B0503020204020204" pitchFamily="34" charset="-122"/>
                <a:ea typeface="微软雅黑" panose="020B0503020204020204" pitchFamily="34" charset="-122"/>
              </a:rPr>
              <a:t>2</a:t>
            </a:r>
            <a:r>
              <a:rPr lang="zh-CN" altLang="en-US" sz="1400" dirty="0">
                <a:solidFill>
                  <a:schemeClr val="tx2">
                    <a:lumMod val="75000"/>
                  </a:schemeClr>
                </a:solidFill>
                <a:latin typeface="微软雅黑" panose="020B0503020204020204" pitchFamily="34" charset="-122"/>
                <a:ea typeface="微软雅黑" panose="020B0503020204020204" pitchFamily="34" charset="-122"/>
              </a:rPr>
              <a:t>）对违法违规办学、办学秩序混乱、管理工作薄弱、发生不稳定事件的专业相关处置规定；</a:t>
            </a:r>
          </a:p>
        </p:txBody>
      </p:sp>
      <p:sp>
        <p:nvSpPr>
          <p:cNvPr id="14" name="圆角矩形 13"/>
          <p:cNvSpPr/>
          <p:nvPr/>
        </p:nvSpPr>
        <p:spPr>
          <a:xfrm>
            <a:off x="971600" y="2498665"/>
            <a:ext cx="7200800" cy="504056"/>
          </a:xfrm>
          <a:prstGeom prst="roundRect">
            <a:avLst>
              <a:gd name="adj" fmla="val 50000"/>
            </a:avLst>
          </a:prstGeom>
          <a:solidFill>
            <a:srgbClr val="FFC0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zh-CN" altLang="en-US" sz="14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400" dirty="0">
                <a:solidFill>
                  <a:schemeClr val="tx2">
                    <a:lumMod val="75000"/>
                  </a:schemeClr>
                </a:solidFill>
                <a:latin typeface="微软雅黑" panose="020B0503020204020204" pitchFamily="34" charset="-122"/>
                <a:ea typeface="微软雅黑" panose="020B0503020204020204" pitchFamily="34" charset="-122"/>
              </a:rPr>
              <a:t>1</a:t>
            </a:r>
            <a:r>
              <a:rPr lang="zh-CN" altLang="en-US" sz="1400" dirty="0">
                <a:solidFill>
                  <a:schemeClr val="tx2">
                    <a:lumMod val="75000"/>
                  </a:schemeClr>
                </a:solidFill>
                <a:latin typeface="微软雅黑" panose="020B0503020204020204" pitchFamily="34" charset="-122"/>
                <a:ea typeface="微软雅黑" panose="020B0503020204020204" pitchFamily="34" charset="-122"/>
              </a:rPr>
              <a:t>）对办学基本条件合格性自评复核不通过的专业相关处置规定；</a:t>
            </a:r>
          </a:p>
        </p:txBody>
      </p:sp>
      <p:sp>
        <p:nvSpPr>
          <p:cNvPr id="7" name="椭圆 6"/>
          <p:cNvSpPr/>
          <p:nvPr/>
        </p:nvSpPr>
        <p:spPr>
          <a:xfrm>
            <a:off x="961607" y="1789187"/>
            <a:ext cx="505665" cy="50566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500" dirty="0" smtClean="0">
                <a:solidFill>
                  <a:srgbClr val="C00000"/>
                </a:solidFill>
                <a:latin typeface="Impact" panose="020B0806030902050204" pitchFamily="34" charset="0"/>
              </a:rPr>
              <a:t>3</a:t>
            </a:r>
            <a:endParaRPr lang="zh-CN" altLang="en-US" sz="2500" dirty="0">
              <a:solidFill>
                <a:srgbClr val="C00000"/>
              </a:solidFill>
              <a:latin typeface="Impact" panose="020B0806030902050204" pitchFamily="34" charset="0"/>
            </a:endParaRPr>
          </a:p>
        </p:txBody>
      </p:sp>
      <p:sp>
        <p:nvSpPr>
          <p:cNvPr id="8" name="TextBox 7"/>
          <p:cNvSpPr txBox="1"/>
          <p:nvPr/>
        </p:nvSpPr>
        <p:spPr>
          <a:xfrm>
            <a:off x="1547664" y="1857353"/>
            <a:ext cx="3980577" cy="369332"/>
          </a:xfrm>
          <a:prstGeom prst="rect">
            <a:avLst/>
          </a:prstGeom>
          <a:noFill/>
        </p:spPr>
        <p:txBody>
          <a:bodyPr wrap="none" rtlCol="0">
            <a:spAutoFit/>
          </a:bodyPr>
          <a:lstStyle/>
          <a:p>
            <a:r>
              <a:rPr lang="zh-CN" altLang="en-US" b="1" spc="50" dirty="0">
                <a:ln w="6600">
                  <a:solidFill>
                    <a:schemeClr val="accent2"/>
                  </a:solidFill>
                  <a:prstDash val="solid"/>
                </a:ln>
                <a:solidFill>
                  <a:srgbClr val="FFFFFF"/>
                </a:solidFill>
                <a:effectLst>
                  <a:outerShdw dist="38100" dir="2700000" algn="tl" rotWithShape="0">
                    <a:schemeClr val="accent2"/>
                  </a:outerShdw>
                </a:effectLst>
                <a:latin typeface="微软雅黑" panose="020B0503020204020204" pitchFamily="34" charset="-122"/>
                <a:ea typeface="微软雅黑" panose="020B0503020204020204" pitchFamily="34" charset="-122"/>
              </a:rPr>
              <a:t>对学校办学专业出现问题的处置规定</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1059583"/>
            <a:ext cx="9144000" cy="2952328"/>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3" name="矩形 2"/>
          <p:cNvSpPr/>
          <p:nvPr/>
        </p:nvSpPr>
        <p:spPr>
          <a:xfrm>
            <a:off x="431800" y="411510"/>
            <a:ext cx="8275856" cy="4388225"/>
          </a:xfrm>
          <a:prstGeom prst="rect">
            <a:avLst/>
          </a:prstGeom>
          <a:solidFill>
            <a:schemeClr val="bg1"/>
          </a:solidFill>
          <a:ln>
            <a:noFill/>
          </a:ln>
          <a:effectLst>
            <a:outerShdw blurRad="76200" sx="101000" sy="101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文本框 3"/>
          <p:cNvSpPr txBox="1"/>
          <p:nvPr/>
        </p:nvSpPr>
        <p:spPr>
          <a:xfrm>
            <a:off x="3704394" y="509746"/>
            <a:ext cx="1606244" cy="707886"/>
          </a:xfrm>
          <a:prstGeom prst="rect">
            <a:avLst/>
          </a:prstGeom>
          <a:noFill/>
        </p:spPr>
        <p:txBody>
          <a:bodyPr wrap="square" rtlCol="0">
            <a:spAutoFit/>
          </a:bodyPr>
          <a:lstStyle/>
          <a:p>
            <a:pPr algn="dist"/>
            <a:r>
              <a:rPr lang="zh-CN" altLang="en-US" sz="4000" b="1" dirty="0">
                <a:solidFill>
                  <a:schemeClr val="accent1">
                    <a:lumMod val="75000"/>
                  </a:schemeClr>
                </a:solidFill>
                <a:latin typeface="微软雅黑" panose="020B0503020204020204" pitchFamily="34" charset="-122"/>
                <a:ea typeface="微软雅黑" panose="020B0503020204020204" pitchFamily="34" charset="-122"/>
              </a:rPr>
              <a:t>目录</a:t>
            </a:r>
          </a:p>
        </p:txBody>
      </p:sp>
      <p:sp>
        <p:nvSpPr>
          <p:cNvPr id="5" name="文本框 4"/>
          <p:cNvSpPr txBox="1"/>
          <p:nvPr/>
        </p:nvSpPr>
        <p:spPr>
          <a:xfrm>
            <a:off x="3779581" y="1203598"/>
            <a:ext cx="1455871" cy="261610"/>
          </a:xfrm>
          <a:prstGeom prst="rect">
            <a:avLst/>
          </a:prstGeom>
          <a:noFill/>
        </p:spPr>
        <p:txBody>
          <a:bodyPr wrap="square" rtlCol="0">
            <a:spAutoFit/>
          </a:bodyPr>
          <a:lstStyle/>
          <a:p>
            <a:pPr algn="dist"/>
            <a:r>
              <a:rPr lang="en-US" altLang="zh-CN" sz="1100" dirty="0">
                <a:solidFill>
                  <a:schemeClr val="accent1">
                    <a:lumMod val="75000"/>
                  </a:schemeClr>
                </a:solidFill>
              </a:rPr>
              <a:t>CONTENT</a:t>
            </a:r>
            <a:endParaRPr lang="zh-CN" altLang="en-US" sz="1100" dirty="0">
              <a:solidFill>
                <a:schemeClr val="accent1">
                  <a:lumMod val="75000"/>
                </a:schemeClr>
              </a:solidFill>
            </a:endParaRPr>
          </a:p>
        </p:txBody>
      </p:sp>
      <p:cxnSp>
        <p:nvCxnSpPr>
          <p:cNvPr id="6" name="直接连接符 5"/>
          <p:cNvCxnSpPr/>
          <p:nvPr/>
        </p:nvCxnSpPr>
        <p:spPr>
          <a:xfrm>
            <a:off x="3747923" y="1203598"/>
            <a:ext cx="1519186" cy="0"/>
          </a:xfrm>
          <a:prstGeom prst="line">
            <a:avLst/>
          </a:prstGeom>
          <a:ln>
            <a:solidFill>
              <a:srgbClr val="2F5B50"/>
            </a:solidFill>
          </a:ln>
        </p:spPr>
        <p:style>
          <a:lnRef idx="1">
            <a:schemeClr val="accent1"/>
          </a:lnRef>
          <a:fillRef idx="0">
            <a:schemeClr val="accent1"/>
          </a:fillRef>
          <a:effectRef idx="0">
            <a:schemeClr val="accent1"/>
          </a:effectRef>
          <a:fontRef idx="minor">
            <a:schemeClr val="tx1"/>
          </a:fontRef>
        </p:style>
      </p:cxnSp>
      <p:grpSp>
        <p:nvGrpSpPr>
          <p:cNvPr id="7" name="组合 6"/>
          <p:cNvGrpSpPr/>
          <p:nvPr/>
        </p:nvGrpSpPr>
        <p:grpSpPr>
          <a:xfrm>
            <a:off x="712143" y="1584902"/>
            <a:ext cx="3528723" cy="1163399"/>
            <a:chOff x="1347537" y="2335240"/>
            <a:chExt cx="4273617" cy="1408987"/>
          </a:xfrm>
          <a:solidFill>
            <a:schemeClr val="accent1">
              <a:lumMod val="75000"/>
            </a:schemeClr>
          </a:solidFill>
        </p:grpSpPr>
        <p:sp>
          <p:nvSpPr>
            <p:cNvPr id="8" name="矩形: 圆角 8"/>
            <p:cNvSpPr/>
            <p:nvPr/>
          </p:nvSpPr>
          <p:spPr>
            <a:xfrm>
              <a:off x="1347537" y="2335240"/>
              <a:ext cx="4273617" cy="140898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9"/>
            <p:cNvSpPr txBox="1"/>
            <p:nvPr/>
          </p:nvSpPr>
          <p:spPr>
            <a:xfrm>
              <a:off x="1463040" y="2439569"/>
              <a:ext cx="1077858" cy="1230065"/>
            </a:xfrm>
            <a:prstGeom prst="rect">
              <a:avLst/>
            </a:prstGeom>
            <a:grpFill/>
          </p:spPr>
          <p:txBody>
            <a:bodyPr wrap="none" rtlCol="0">
              <a:spAutoFit/>
            </a:bodyPr>
            <a:lstStyle/>
            <a:p>
              <a:r>
                <a:rPr lang="en-US" altLang="zh-CN" sz="6000" dirty="0">
                  <a:solidFill>
                    <a:schemeClr val="bg1"/>
                  </a:solidFill>
                  <a:latin typeface="Impact" panose="020B0806030902050204" pitchFamily="34" charset="0"/>
                </a:rPr>
                <a:t>01</a:t>
              </a:r>
              <a:endParaRPr lang="zh-CN" altLang="en-US" sz="6000" dirty="0">
                <a:solidFill>
                  <a:schemeClr val="bg1"/>
                </a:solidFill>
                <a:latin typeface="Impact" panose="020B0806030902050204" pitchFamily="34" charset="0"/>
              </a:endParaRPr>
            </a:p>
          </p:txBody>
        </p:sp>
        <p:sp>
          <p:nvSpPr>
            <p:cNvPr id="12" name="文本框 29"/>
            <p:cNvSpPr txBox="1"/>
            <p:nvPr/>
          </p:nvSpPr>
          <p:spPr>
            <a:xfrm>
              <a:off x="2882683" y="2658321"/>
              <a:ext cx="2407231" cy="633669"/>
            </a:xfrm>
            <a:prstGeom prst="rect">
              <a:avLst/>
            </a:prstGeom>
            <a:grpFill/>
          </p:spPr>
          <p:txBody>
            <a:bodyPr wrap="square">
              <a:spAutoFit/>
            </a:bodyPr>
            <a:lstStyle/>
            <a:p>
              <a:r>
                <a:rPr lang="zh-CN" altLang="en-US" sz="2800" b="1" spc="600" dirty="0">
                  <a:solidFill>
                    <a:schemeClr val="bg1"/>
                  </a:solidFill>
                  <a:latin typeface="微软雅黑" panose="020B0503020204020204" pitchFamily="34" charset="-122"/>
                  <a:ea typeface="微软雅黑" panose="020B0503020204020204" pitchFamily="34" charset="-122"/>
                  <a:cs typeface="+mn-ea"/>
                  <a:sym typeface="+mn-lt"/>
                </a:rPr>
                <a:t>起草背景</a:t>
              </a:r>
            </a:p>
          </p:txBody>
        </p:sp>
        <p:cxnSp>
          <p:nvCxnSpPr>
            <p:cNvPr id="11" name="直接连接符 10"/>
            <p:cNvCxnSpPr/>
            <p:nvPr/>
          </p:nvCxnSpPr>
          <p:spPr>
            <a:xfrm>
              <a:off x="2607439" y="2663295"/>
              <a:ext cx="0" cy="752877"/>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5" name="组合 34"/>
          <p:cNvGrpSpPr/>
          <p:nvPr/>
        </p:nvGrpSpPr>
        <p:grpSpPr>
          <a:xfrm>
            <a:off x="712142" y="3075806"/>
            <a:ext cx="3528723" cy="1163399"/>
            <a:chOff x="1347537" y="2335240"/>
            <a:chExt cx="4273617" cy="1408987"/>
          </a:xfrm>
          <a:solidFill>
            <a:schemeClr val="accent1">
              <a:lumMod val="75000"/>
            </a:schemeClr>
          </a:solidFill>
        </p:grpSpPr>
        <p:sp>
          <p:nvSpPr>
            <p:cNvPr id="36" name="矩形: 圆角 8"/>
            <p:cNvSpPr/>
            <p:nvPr/>
          </p:nvSpPr>
          <p:spPr>
            <a:xfrm>
              <a:off x="1347537" y="2335240"/>
              <a:ext cx="4273617" cy="140898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文本框 9"/>
            <p:cNvSpPr txBox="1"/>
            <p:nvPr/>
          </p:nvSpPr>
          <p:spPr>
            <a:xfrm>
              <a:off x="1463040" y="2439569"/>
              <a:ext cx="1217638" cy="1230065"/>
            </a:xfrm>
            <a:prstGeom prst="rect">
              <a:avLst/>
            </a:prstGeom>
            <a:grpFill/>
          </p:spPr>
          <p:txBody>
            <a:bodyPr wrap="none" rtlCol="0">
              <a:spAutoFit/>
            </a:bodyPr>
            <a:lstStyle/>
            <a:p>
              <a:r>
                <a:rPr lang="en-US" altLang="zh-CN" sz="6000" dirty="0" smtClean="0">
                  <a:solidFill>
                    <a:schemeClr val="bg1"/>
                  </a:solidFill>
                  <a:latin typeface="Impact" panose="020B0806030902050204" pitchFamily="34" charset="0"/>
                </a:rPr>
                <a:t>03</a:t>
              </a:r>
              <a:endParaRPr lang="zh-CN" altLang="en-US" sz="6000" dirty="0">
                <a:solidFill>
                  <a:schemeClr val="bg1"/>
                </a:solidFill>
                <a:latin typeface="Impact" panose="020B0806030902050204" pitchFamily="34" charset="0"/>
              </a:endParaRPr>
            </a:p>
          </p:txBody>
        </p:sp>
        <p:sp>
          <p:nvSpPr>
            <p:cNvPr id="38" name="文本框 29"/>
            <p:cNvSpPr txBox="1"/>
            <p:nvPr/>
          </p:nvSpPr>
          <p:spPr>
            <a:xfrm>
              <a:off x="2830081" y="2687328"/>
              <a:ext cx="2529045" cy="670944"/>
            </a:xfrm>
            <a:prstGeom prst="rect">
              <a:avLst/>
            </a:prstGeom>
            <a:grpFill/>
          </p:spPr>
          <p:txBody>
            <a:bodyPr wrap="square">
              <a:spAutoFit/>
            </a:bodyPr>
            <a:lstStyle/>
            <a:p>
              <a:r>
                <a:rPr lang="zh-CN" altLang="en-US" sz="3000" b="1" spc="600" dirty="0" smtClean="0">
                  <a:solidFill>
                    <a:schemeClr val="bg1"/>
                  </a:solidFill>
                  <a:latin typeface="微软雅黑" panose="020B0503020204020204" pitchFamily="34" charset="-122"/>
                  <a:ea typeface="微软雅黑" panose="020B0503020204020204" pitchFamily="34" charset="-122"/>
                  <a:cs typeface="+mn-ea"/>
                  <a:sym typeface="+mn-lt"/>
                </a:rPr>
                <a:t>主要亮点</a:t>
              </a:r>
              <a:endParaRPr lang="zh-CN" altLang="en-US" sz="3000" b="1" spc="600" dirty="0">
                <a:solidFill>
                  <a:schemeClr val="bg1"/>
                </a:solidFill>
                <a:latin typeface="微软雅黑" panose="020B0503020204020204" pitchFamily="34" charset="-122"/>
                <a:ea typeface="微软雅黑" panose="020B0503020204020204" pitchFamily="34" charset="-122"/>
                <a:cs typeface="+mn-ea"/>
                <a:sym typeface="+mn-lt"/>
              </a:endParaRPr>
            </a:p>
          </p:txBody>
        </p:sp>
        <p:cxnSp>
          <p:nvCxnSpPr>
            <p:cNvPr id="39" name="直接连接符 38"/>
            <p:cNvCxnSpPr/>
            <p:nvPr/>
          </p:nvCxnSpPr>
          <p:spPr>
            <a:xfrm>
              <a:off x="2618974" y="2663295"/>
              <a:ext cx="0" cy="752877"/>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0" name="组合 39"/>
          <p:cNvGrpSpPr/>
          <p:nvPr/>
        </p:nvGrpSpPr>
        <p:grpSpPr>
          <a:xfrm>
            <a:off x="4831457" y="1584902"/>
            <a:ext cx="3528726" cy="1163399"/>
            <a:chOff x="1347537" y="2335240"/>
            <a:chExt cx="4273617" cy="1408987"/>
          </a:xfrm>
          <a:solidFill>
            <a:schemeClr val="accent1">
              <a:lumMod val="75000"/>
            </a:schemeClr>
          </a:solidFill>
        </p:grpSpPr>
        <p:sp>
          <p:nvSpPr>
            <p:cNvPr id="41" name="矩形: 圆角 8"/>
            <p:cNvSpPr/>
            <p:nvPr/>
          </p:nvSpPr>
          <p:spPr>
            <a:xfrm>
              <a:off x="1347537" y="2335240"/>
              <a:ext cx="4273617" cy="140898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文本框 9"/>
            <p:cNvSpPr txBox="1"/>
            <p:nvPr/>
          </p:nvSpPr>
          <p:spPr>
            <a:xfrm>
              <a:off x="1463040" y="2439569"/>
              <a:ext cx="1190459" cy="1230065"/>
            </a:xfrm>
            <a:prstGeom prst="rect">
              <a:avLst/>
            </a:prstGeom>
            <a:grpFill/>
          </p:spPr>
          <p:txBody>
            <a:bodyPr wrap="none" rtlCol="0">
              <a:spAutoFit/>
            </a:bodyPr>
            <a:lstStyle/>
            <a:p>
              <a:r>
                <a:rPr lang="en-US" altLang="zh-CN" sz="6000" dirty="0" smtClean="0">
                  <a:solidFill>
                    <a:schemeClr val="bg1"/>
                  </a:solidFill>
                  <a:latin typeface="Impact" panose="020B0806030902050204" pitchFamily="34" charset="0"/>
                </a:rPr>
                <a:t>02</a:t>
              </a:r>
              <a:endParaRPr lang="zh-CN" altLang="en-US" sz="6000" dirty="0">
                <a:solidFill>
                  <a:schemeClr val="bg1"/>
                </a:solidFill>
                <a:latin typeface="Impact" panose="020B0806030902050204" pitchFamily="34" charset="0"/>
              </a:endParaRPr>
            </a:p>
          </p:txBody>
        </p:sp>
        <p:sp>
          <p:nvSpPr>
            <p:cNvPr id="43" name="文本框 29"/>
            <p:cNvSpPr txBox="1"/>
            <p:nvPr/>
          </p:nvSpPr>
          <p:spPr>
            <a:xfrm>
              <a:off x="2749331" y="2721935"/>
              <a:ext cx="2871819" cy="633669"/>
            </a:xfrm>
            <a:prstGeom prst="rect">
              <a:avLst/>
            </a:prstGeom>
            <a:grpFill/>
          </p:spPr>
          <p:txBody>
            <a:bodyPr wrap="square">
              <a:spAutoFit/>
            </a:bodyPr>
            <a:lstStyle/>
            <a:p>
              <a:r>
                <a:rPr lang="zh-CN" altLang="en-US" sz="2800" b="1" dirty="0" smtClean="0">
                  <a:solidFill>
                    <a:schemeClr val="bg1"/>
                  </a:solidFill>
                  <a:latin typeface="微软雅黑" panose="020B0503020204020204" pitchFamily="34" charset="-122"/>
                  <a:ea typeface="微软雅黑" panose="020B0503020204020204" pitchFamily="34" charset="-122"/>
                  <a:cs typeface="+mn-ea"/>
                  <a:sym typeface="+mn-lt"/>
                </a:rPr>
                <a:t>起草主要依据</a:t>
              </a:r>
              <a:endParaRPr lang="zh-CN" altLang="en-US" sz="2800" b="1" dirty="0">
                <a:solidFill>
                  <a:schemeClr val="bg1"/>
                </a:solidFill>
                <a:latin typeface="微软雅黑" panose="020B0503020204020204" pitchFamily="34" charset="-122"/>
                <a:ea typeface="微软雅黑" panose="020B0503020204020204" pitchFamily="34" charset="-122"/>
                <a:cs typeface="+mn-ea"/>
                <a:sym typeface="+mn-lt"/>
              </a:endParaRPr>
            </a:p>
          </p:txBody>
        </p:sp>
        <p:cxnSp>
          <p:nvCxnSpPr>
            <p:cNvPr id="44" name="直接连接符 43"/>
            <p:cNvCxnSpPr/>
            <p:nvPr/>
          </p:nvCxnSpPr>
          <p:spPr>
            <a:xfrm>
              <a:off x="2690271" y="2663295"/>
              <a:ext cx="0" cy="752877"/>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5" name="组合 44"/>
          <p:cNvGrpSpPr/>
          <p:nvPr/>
        </p:nvGrpSpPr>
        <p:grpSpPr>
          <a:xfrm>
            <a:off x="4831456" y="3075806"/>
            <a:ext cx="3528723" cy="1163399"/>
            <a:chOff x="1347537" y="2335240"/>
            <a:chExt cx="4273617" cy="1408987"/>
          </a:xfrm>
          <a:solidFill>
            <a:schemeClr val="accent1">
              <a:lumMod val="75000"/>
            </a:schemeClr>
          </a:solidFill>
        </p:grpSpPr>
        <p:sp>
          <p:nvSpPr>
            <p:cNvPr id="46" name="矩形: 圆角 8"/>
            <p:cNvSpPr/>
            <p:nvPr/>
          </p:nvSpPr>
          <p:spPr>
            <a:xfrm>
              <a:off x="1347537" y="2335240"/>
              <a:ext cx="4273617" cy="140898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文本框 9"/>
            <p:cNvSpPr txBox="1"/>
            <p:nvPr/>
          </p:nvSpPr>
          <p:spPr>
            <a:xfrm>
              <a:off x="1463040" y="2439569"/>
              <a:ext cx="1188518" cy="1230065"/>
            </a:xfrm>
            <a:prstGeom prst="rect">
              <a:avLst/>
            </a:prstGeom>
            <a:grpFill/>
          </p:spPr>
          <p:txBody>
            <a:bodyPr wrap="none" rtlCol="0">
              <a:spAutoFit/>
            </a:bodyPr>
            <a:lstStyle/>
            <a:p>
              <a:r>
                <a:rPr lang="en-US" altLang="zh-CN" sz="6000" dirty="0" smtClean="0">
                  <a:solidFill>
                    <a:schemeClr val="bg1"/>
                  </a:solidFill>
                  <a:latin typeface="Impact" panose="020B0806030902050204" pitchFamily="34" charset="0"/>
                </a:rPr>
                <a:t>04</a:t>
              </a:r>
              <a:endParaRPr lang="zh-CN" altLang="en-US" sz="6000" dirty="0">
                <a:solidFill>
                  <a:schemeClr val="bg1"/>
                </a:solidFill>
                <a:latin typeface="Impact" panose="020B0806030902050204" pitchFamily="34" charset="0"/>
              </a:endParaRPr>
            </a:p>
          </p:txBody>
        </p:sp>
        <p:sp>
          <p:nvSpPr>
            <p:cNvPr id="48" name="文本框 29"/>
            <p:cNvSpPr txBox="1"/>
            <p:nvPr/>
          </p:nvSpPr>
          <p:spPr>
            <a:xfrm>
              <a:off x="2830081" y="2687328"/>
              <a:ext cx="2529045" cy="670944"/>
            </a:xfrm>
            <a:prstGeom prst="rect">
              <a:avLst/>
            </a:prstGeom>
            <a:grpFill/>
          </p:spPr>
          <p:txBody>
            <a:bodyPr wrap="square">
              <a:spAutoFit/>
            </a:bodyPr>
            <a:lstStyle/>
            <a:p>
              <a:r>
                <a:rPr lang="zh-CN" altLang="en-US" sz="3000" b="1" spc="600" dirty="0" smtClean="0">
                  <a:solidFill>
                    <a:schemeClr val="bg1"/>
                  </a:solidFill>
                  <a:latin typeface="微软雅黑" panose="020B0503020204020204" pitchFamily="34" charset="-122"/>
                  <a:ea typeface="微软雅黑" panose="020B0503020204020204" pitchFamily="34" charset="-122"/>
                  <a:cs typeface="+mn-ea"/>
                  <a:sym typeface="+mn-lt"/>
                </a:rPr>
                <a:t>主要内容</a:t>
              </a:r>
              <a:endParaRPr lang="zh-CN" altLang="en-US" sz="3000" b="1" spc="600" dirty="0">
                <a:solidFill>
                  <a:schemeClr val="bg1"/>
                </a:solidFill>
                <a:latin typeface="微软雅黑" panose="020B0503020204020204" pitchFamily="34" charset="-122"/>
                <a:ea typeface="微软雅黑" panose="020B0503020204020204" pitchFamily="34" charset="-122"/>
                <a:cs typeface="+mn-ea"/>
                <a:sym typeface="+mn-lt"/>
              </a:endParaRPr>
            </a:p>
          </p:txBody>
        </p:sp>
        <p:cxnSp>
          <p:nvCxnSpPr>
            <p:cNvPr id="49" name="直接连接符 48"/>
            <p:cNvCxnSpPr/>
            <p:nvPr/>
          </p:nvCxnSpPr>
          <p:spPr>
            <a:xfrm>
              <a:off x="2688188" y="2663295"/>
              <a:ext cx="0" cy="752877"/>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678339"/>
            <a:ext cx="8496944" cy="4125659"/>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圆角矩形 2"/>
          <p:cNvSpPr/>
          <p:nvPr/>
        </p:nvSpPr>
        <p:spPr>
          <a:xfrm>
            <a:off x="755576" y="375506"/>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755576" y="123478"/>
            <a:ext cx="655949"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01</a:t>
            </a:r>
            <a:endParaRPr lang="zh-CN" altLang="en-US" sz="4000" dirty="0">
              <a:ln w="28575">
                <a:solidFill>
                  <a:schemeClr val="bg1"/>
                </a:solidFill>
              </a:ln>
              <a:solidFill>
                <a:srgbClr val="C00000"/>
              </a:solidFill>
              <a:latin typeface="Impact" panose="020B0806030902050204" pitchFamily="34" charset="0"/>
            </a:endParaRPr>
          </a:p>
        </p:txBody>
      </p:sp>
      <p:sp>
        <p:nvSpPr>
          <p:cNvPr id="5" name="文本框 29"/>
          <p:cNvSpPr txBox="1"/>
          <p:nvPr/>
        </p:nvSpPr>
        <p:spPr>
          <a:xfrm>
            <a:off x="1341165" y="416729"/>
            <a:ext cx="1987649" cy="523220"/>
          </a:xfrm>
          <a:prstGeom prst="rect">
            <a:avLst/>
          </a:prstGeom>
          <a:noFill/>
        </p:spPr>
        <p:txBody>
          <a:bodyPr wrap="square">
            <a:spAutoFit/>
          </a:bodyPr>
          <a:lstStyle/>
          <a:p>
            <a:r>
              <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rPr>
              <a:t>起草背景</a:t>
            </a:r>
          </a:p>
        </p:txBody>
      </p:sp>
      <p:sp>
        <p:nvSpPr>
          <p:cNvPr id="6" name="TextBox 5"/>
          <p:cNvSpPr txBox="1"/>
          <p:nvPr/>
        </p:nvSpPr>
        <p:spPr>
          <a:xfrm>
            <a:off x="755576" y="1120333"/>
            <a:ext cx="7848872" cy="3990836"/>
          </a:xfrm>
          <a:prstGeom prst="rect">
            <a:avLst/>
          </a:prstGeom>
          <a:noFill/>
        </p:spPr>
        <p:txBody>
          <a:bodyPr wrap="square" rtlCol="0">
            <a:spAutoFit/>
          </a:bodyPr>
          <a:lstStyle/>
          <a:p>
            <a:pPr algn="just">
              <a:lnSpc>
                <a:spcPts val="2200"/>
              </a:lnSpc>
              <a:spcBef>
                <a:spcPts val="1000"/>
              </a:spcBef>
            </a:pPr>
            <a:r>
              <a:rPr lang="en-US" altLang="zh-CN" sz="1600" dirty="0">
                <a:solidFill>
                  <a:schemeClr val="bg1"/>
                </a:solidFill>
                <a:latin typeface="微软雅黑" panose="020B0503020204020204" pitchFamily="34" charset="-122"/>
                <a:ea typeface="微软雅黑" panose="020B0503020204020204" pitchFamily="34" charset="-122"/>
              </a:rPr>
              <a:t>2015</a:t>
            </a:r>
            <a:r>
              <a:rPr lang="zh-CN" altLang="en-US" sz="1600" dirty="0">
                <a:solidFill>
                  <a:schemeClr val="bg1"/>
                </a:solidFill>
                <a:latin typeface="微软雅黑" panose="020B0503020204020204" pitchFamily="34" charset="-122"/>
                <a:ea typeface="微软雅黑" panose="020B0503020204020204" pitchFamily="34" charset="-122"/>
              </a:rPr>
              <a:t>年</a:t>
            </a:r>
            <a:r>
              <a:rPr lang="en-US" altLang="zh-CN" sz="1600" dirty="0">
                <a:solidFill>
                  <a:schemeClr val="bg1"/>
                </a:solidFill>
                <a:latin typeface="微软雅黑" panose="020B0503020204020204" pitchFamily="34" charset="-122"/>
                <a:ea typeface="微软雅黑" panose="020B0503020204020204" pitchFamily="34" charset="-122"/>
              </a:rPr>
              <a:t>10</a:t>
            </a:r>
            <a:r>
              <a:rPr lang="zh-CN" altLang="en-US" sz="1600" dirty="0">
                <a:solidFill>
                  <a:schemeClr val="bg1"/>
                </a:solidFill>
                <a:latin typeface="微软雅黑" panose="020B0503020204020204" pitchFamily="34" charset="-122"/>
                <a:ea typeface="微软雅黑" panose="020B0503020204020204" pitchFamily="34" charset="-122"/>
              </a:rPr>
              <a:t>月，教育部要求自</a:t>
            </a:r>
            <a:r>
              <a:rPr lang="en-US" altLang="zh-CN" sz="1600" dirty="0">
                <a:solidFill>
                  <a:schemeClr val="bg1"/>
                </a:solidFill>
                <a:latin typeface="微软雅黑" panose="020B0503020204020204" pitchFamily="34" charset="-122"/>
                <a:ea typeface="微软雅黑" panose="020B0503020204020204" pitchFamily="34" charset="-122"/>
              </a:rPr>
              <a:t>2016</a:t>
            </a:r>
            <a:r>
              <a:rPr lang="zh-CN" altLang="en-US" sz="1600" dirty="0">
                <a:solidFill>
                  <a:schemeClr val="bg1"/>
                </a:solidFill>
                <a:latin typeface="微软雅黑" panose="020B0503020204020204" pitchFamily="34" charset="-122"/>
                <a:ea typeface="微软雅黑" panose="020B0503020204020204" pitchFamily="34" charset="-122"/>
              </a:rPr>
              <a:t>年起开始按照新的专业设置管理办法进行拟招生专业备案和审批工作，并要求“</a:t>
            </a:r>
            <a:r>
              <a:rPr lang="zh-CN" altLang="en-US" sz="1600" b="1" dirty="0">
                <a:solidFill>
                  <a:srgbClr val="FF0000"/>
                </a:solidFill>
                <a:latin typeface="微软雅黑" panose="020B0503020204020204" pitchFamily="34" charset="-122"/>
                <a:ea typeface="微软雅黑" panose="020B0503020204020204" pitchFamily="34" charset="-122"/>
              </a:rPr>
              <a:t>省级教育行政部门制订本地区高职专业设置管理实施细则</a:t>
            </a:r>
            <a:r>
              <a:rPr lang="zh-CN" altLang="en-US" sz="1600" dirty="0">
                <a:solidFill>
                  <a:schemeClr val="bg1"/>
                </a:solidFill>
                <a:latin typeface="微软雅黑" panose="020B0503020204020204" pitchFamily="34" charset="-122"/>
                <a:ea typeface="微软雅黑" panose="020B0503020204020204" pitchFamily="34" charset="-122"/>
              </a:rPr>
              <a:t>”。</a:t>
            </a:r>
          </a:p>
          <a:p>
            <a:pPr algn="just">
              <a:lnSpc>
                <a:spcPts val="2200"/>
              </a:lnSpc>
              <a:spcBef>
                <a:spcPts val="1000"/>
              </a:spcBef>
            </a:pPr>
            <a:r>
              <a:rPr lang="en-US" altLang="zh-CN" sz="1600" dirty="0">
                <a:solidFill>
                  <a:schemeClr val="bg1"/>
                </a:solidFill>
                <a:latin typeface="微软雅黑" panose="020B0503020204020204" pitchFamily="34" charset="-122"/>
                <a:ea typeface="微软雅黑" panose="020B0503020204020204" pitchFamily="34" charset="-122"/>
              </a:rPr>
              <a:t>2017</a:t>
            </a:r>
            <a:r>
              <a:rPr lang="zh-CN" altLang="en-US" sz="1600" dirty="0">
                <a:solidFill>
                  <a:schemeClr val="bg1"/>
                </a:solidFill>
                <a:latin typeface="微软雅黑" panose="020B0503020204020204" pitchFamily="34" charset="-122"/>
                <a:ea typeface="微软雅黑" panose="020B0503020204020204" pitchFamily="34" charset="-122"/>
              </a:rPr>
              <a:t>年</a:t>
            </a:r>
            <a:r>
              <a:rPr lang="en-US" altLang="zh-CN" sz="1600" dirty="0">
                <a:solidFill>
                  <a:schemeClr val="bg1"/>
                </a:solidFill>
                <a:latin typeface="微软雅黑" panose="020B0503020204020204" pitchFamily="34" charset="-122"/>
                <a:ea typeface="微软雅黑" panose="020B0503020204020204" pitchFamily="34" charset="-122"/>
              </a:rPr>
              <a:t>12</a:t>
            </a:r>
            <a:r>
              <a:rPr lang="zh-CN" altLang="en-US" sz="1600" dirty="0">
                <a:solidFill>
                  <a:schemeClr val="bg1"/>
                </a:solidFill>
                <a:latin typeface="微软雅黑" panose="020B0503020204020204" pitchFamily="34" charset="-122"/>
                <a:ea typeface="微软雅黑" panose="020B0503020204020204" pitchFamily="34" charset="-122"/>
              </a:rPr>
              <a:t>月，自治区教育厅等部门提出从“</a:t>
            </a:r>
            <a:r>
              <a:rPr lang="zh-CN" altLang="en-US" sz="1600" b="1" dirty="0">
                <a:solidFill>
                  <a:srgbClr val="FF0000"/>
                </a:solidFill>
                <a:latin typeface="微软雅黑" panose="020B0503020204020204" pitchFamily="34" charset="-122"/>
                <a:ea typeface="微软雅黑" panose="020B0503020204020204" pitchFamily="34" charset="-122"/>
              </a:rPr>
              <a:t>完善高校学科专业设置机制</a:t>
            </a:r>
            <a:r>
              <a:rPr lang="zh-CN" altLang="en-US" sz="1600" dirty="0">
                <a:solidFill>
                  <a:schemeClr val="bg1"/>
                </a:solidFill>
                <a:latin typeface="微软雅黑" panose="020B0503020204020204" pitchFamily="34" charset="-122"/>
                <a:ea typeface="微软雅黑" panose="020B0503020204020204" pitchFamily="34" charset="-122"/>
              </a:rPr>
              <a:t>”等</a:t>
            </a:r>
            <a:r>
              <a:rPr lang="en-US" altLang="zh-CN" sz="1600" dirty="0">
                <a:solidFill>
                  <a:schemeClr val="bg1"/>
                </a:solidFill>
                <a:latin typeface="微软雅黑" panose="020B0503020204020204" pitchFamily="34" charset="-122"/>
                <a:ea typeface="微软雅黑" panose="020B0503020204020204" pitchFamily="34" charset="-122"/>
              </a:rPr>
              <a:t>10</a:t>
            </a:r>
            <a:r>
              <a:rPr lang="zh-CN" altLang="en-US" sz="1600" dirty="0">
                <a:solidFill>
                  <a:schemeClr val="bg1"/>
                </a:solidFill>
                <a:latin typeface="微软雅黑" panose="020B0503020204020204" pitchFamily="34" charset="-122"/>
                <a:ea typeface="微软雅黑" panose="020B0503020204020204" pitchFamily="34" charset="-122"/>
              </a:rPr>
              <a:t>个方面推进高等教育放管服改革，提高学校内部治理能力。</a:t>
            </a:r>
          </a:p>
          <a:p>
            <a:pPr algn="just">
              <a:lnSpc>
                <a:spcPts val="2200"/>
              </a:lnSpc>
              <a:spcBef>
                <a:spcPts val="1000"/>
              </a:spcBef>
            </a:pPr>
            <a:r>
              <a:rPr lang="en-US" altLang="zh-CN" sz="1600" dirty="0">
                <a:solidFill>
                  <a:schemeClr val="bg1"/>
                </a:solidFill>
                <a:latin typeface="微软雅黑" panose="020B0503020204020204" pitchFamily="34" charset="-122"/>
                <a:ea typeface="微软雅黑" panose="020B0503020204020204" pitchFamily="34" charset="-122"/>
              </a:rPr>
              <a:t>2019</a:t>
            </a:r>
            <a:r>
              <a:rPr lang="zh-CN" altLang="en-US" sz="1600" dirty="0">
                <a:solidFill>
                  <a:schemeClr val="bg1"/>
                </a:solidFill>
                <a:latin typeface="微软雅黑" panose="020B0503020204020204" pitchFamily="34" charset="-122"/>
                <a:ea typeface="微软雅黑" panose="020B0503020204020204" pitchFamily="34" charset="-122"/>
              </a:rPr>
              <a:t>年</a:t>
            </a:r>
            <a:r>
              <a:rPr lang="en-US" altLang="zh-CN" sz="1600" dirty="0">
                <a:solidFill>
                  <a:schemeClr val="bg1"/>
                </a:solidFill>
                <a:latin typeface="微软雅黑" panose="020B0503020204020204" pitchFamily="34" charset="-122"/>
                <a:ea typeface="微软雅黑" panose="020B0503020204020204" pitchFamily="34" charset="-122"/>
              </a:rPr>
              <a:t>8</a:t>
            </a:r>
            <a:r>
              <a:rPr lang="zh-CN" altLang="en-US" sz="1600" dirty="0">
                <a:solidFill>
                  <a:schemeClr val="bg1"/>
                </a:solidFill>
                <a:latin typeface="微软雅黑" panose="020B0503020204020204" pitchFamily="34" charset="-122"/>
                <a:ea typeface="微软雅黑" panose="020B0503020204020204" pitchFamily="34" charset="-122"/>
              </a:rPr>
              <a:t>月，自治区人民政府将“深入推进中等职业教育、高等职业教育、本科职业教育在人才培养目标、</a:t>
            </a:r>
            <a:r>
              <a:rPr lang="zh-CN" altLang="en-US" sz="1600" b="1" dirty="0">
                <a:solidFill>
                  <a:srgbClr val="FF0000"/>
                </a:solidFill>
                <a:latin typeface="微软雅黑" panose="020B0503020204020204" pitchFamily="34" charset="-122"/>
                <a:ea typeface="微软雅黑" panose="020B0503020204020204" pitchFamily="34" charset="-122"/>
              </a:rPr>
              <a:t>专业设置</a:t>
            </a:r>
            <a:r>
              <a:rPr lang="zh-CN" altLang="en-US" sz="1600" dirty="0">
                <a:solidFill>
                  <a:schemeClr val="bg1"/>
                </a:solidFill>
                <a:latin typeface="微软雅黑" panose="020B0503020204020204" pitchFamily="34" charset="-122"/>
                <a:ea typeface="微软雅黑" panose="020B0503020204020204" pitchFamily="34" charset="-122"/>
              </a:rPr>
              <a:t>、课程设置、教学资源配置等方面有机衔接”确定为工作任务。</a:t>
            </a:r>
          </a:p>
          <a:p>
            <a:pPr algn="just">
              <a:lnSpc>
                <a:spcPts val="2200"/>
              </a:lnSpc>
              <a:spcBef>
                <a:spcPts val="1000"/>
              </a:spcBef>
            </a:pPr>
            <a:r>
              <a:rPr lang="en-US" altLang="zh-CN" sz="1600" dirty="0">
                <a:solidFill>
                  <a:schemeClr val="bg1"/>
                </a:solidFill>
                <a:latin typeface="微软雅黑" panose="020B0503020204020204" pitchFamily="34" charset="-122"/>
                <a:ea typeface="微软雅黑" panose="020B0503020204020204" pitchFamily="34" charset="-122"/>
              </a:rPr>
              <a:t>2021</a:t>
            </a:r>
            <a:r>
              <a:rPr lang="zh-CN" altLang="en-US" sz="1600" dirty="0">
                <a:solidFill>
                  <a:schemeClr val="bg1"/>
                </a:solidFill>
                <a:latin typeface="微软雅黑" panose="020B0503020204020204" pitchFamily="34" charset="-122"/>
                <a:ea typeface="微软雅黑" panose="020B0503020204020204" pitchFamily="34" charset="-122"/>
              </a:rPr>
              <a:t>年</a:t>
            </a:r>
            <a:r>
              <a:rPr lang="en-US" altLang="zh-CN" sz="1600" dirty="0">
                <a:solidFill>
                  <a:schemeClr val="bg1"/>
                </a:solidFill>
                <a:latin typeface="微软雅黑" panose="020B0503020204020204" pitchFamily="34" charset="-122"/>
                <a:ea typeface="微软雅黑" panose="020B0503020204020204" pitchFamily="34" charset="-122"/>
              </a:rPr>
              <a:t>3</a:t>
            </a:r>
            <a:r>
              <a:rPr lang="zh-CN" altLang="en-US" sz="1600" dirty="0">
                <a:solidFill>
                  <a:schemeClr val="bg1"/>
                </a:solidFill>
                <a:latin typeface="微软雅黑" panose="020B0503020204020204" pitchFamily="34" charset="-122"/>
                <a:ea typeface="微软雅黑" panose="020B0503020204020204" pitchFamily="34" charset="-122"/>
              </a:rPr>
              <a:t>月，教育部明确“职业院校拟招生专业设置与管理工作须按</a:t>
            </a:r>
            <a:r>
              <a:rPr lang="en-US" altLang="zh-CN" sz="1600" b="1" dirty="0">
                <a:solidFill>
                  <a:srgbClr val="FF0000"/>
                </a:solidFill>
                <a:latin typeface="微软雅黑" panose="020B0503020204020204" pitchFamily="34" charset="-122"/>
                <a:ea typeface="微软雅黑" panose="020B0503020204020204" pitchFamily="34" charset="-122"/>
              </a:rPr>
              <a:t>《</a:t>
            </a:r>
            <a:r>
              <a:rPr lang="zh-CN" altLang="en-US" sz="1600" b="1" dirty="0">
                <a:solidFill>
                  <a:srgbClr val="FF0000"/>
                </a:solidFill>
                <a:latin typeface="微软雅黑" panose="020B0503020204020204" pitchFamily="34" charset="-122"/>
                <a:ea typeface="微软雅黑" panose="020B0503020204020204" pitchFamily="34" charset="-122"/>
              </a:rPr>
              <a:t>职业教育专业目录</a:t>
            </a:r>
            <a:r>
              <a:rPr lang="en-US" altLang="zh-CN" sz="1600" b="1" dirty="0">
                <a:solidFill>
                  <a:srgbClr val="FF0000"/>
                </a:solidFill>
                <a:latin typeface="微软雅黑" panose="020B0503020204020204" pitchFamily="34" charset="-122"/>
                <a:ea typeface="微软雅黑" panose="020B0503020204020204" pitchFamily="34" charset="-122"/>
              </a:rPr>
              <a:t>(2021</a:t>
            </a:r>
            <a:r>
              <a:rPr lang="zh-CN" altLang="en-US" sz="1600" b="1" dirty="0">
                <a:solidFill>
                  <a:srgbClr val="FF0000"/>
                </a:solidFill>
                <a:latin typeface="微软雅黑" panose="020B0503020204020204" pitchFamily="34" charset="-122"/>
                <a:ea typeface="微软雅黑" panose="020B0503020204020204" pitchFamily="34" charset="-122"/>
              </a:rPr>
              <a:t>年</a:t>
            </a:r>
            <a:r>
              <a:rPr lang="en-US" altLang="zh-CN" sz="1600" b="1" dirty="0">
                <a:solidFill>
                  <a:srgbClr val="FF0000"/>
                </a:solidFill>
                <a:latin typeface="微软雅黑" panose="020B0503020204020204" pitchFamily="34" charset="-122"/>
                <a:ea typeface="微软雅黑" panose="020B0503020204020204" pitchFamily="34" charset="-122"/>
              </a:rPr>
              <a:t>)》</a:t>
            </a:r>
            <a:r>
              <a:rPr lang="zh-CN" altLang="en-US" sz="1600" dirty="0">
                <a:solidFill>
                  <a:schemeClr val="bg1"/>
                </a:solidFill>
                <a:latin typeface="微软雅黑" panose="020B0503020204020204" pitchFamily="34" charset="-122"/>
                <a:ea typeface="微软雅黑" panose="020B0503020204020204" pitchFamily="34" charset="-122"/>
              </a:rPr>
              <a:t>及相应专业设置管理办法执行。各省级教育行政部门应结合区域经济社会高质量发展需求</a:t>
            </a:r>
            <a:r>
              <a:rPr lang="zh-CN" altLang="en-US" sz="1600" b="1" dirty="0">
                <a:solidFill>
                  <a:srgbClr val="FF0000"/>
                </a:solidFill>
                <a:latin typeface="微软雅黑" panose="020B0503020204020204" pitchFamily="34" charset="-122"/>
                <a:ea typeface="微软雅黑" panose="020B0503020204020204" pitchFamily="34" charset="-122"/>
              </a:rPr>
              <a:t>合理设置专业</a:t>
            </a:r>
            <a:r>
              <a:rPr lang="zh-CN" altLang="en-US" sz="1600" dirty="0">
                <a:solidFill>
                  <a:schemeClr val="bg1"/>
                </a:solidFill>
                <a:latin typeface="微软雅黑" panose="020B0503020204020204" pitchFamily="34" charset="-122"/>
                <a:ea typeface="微软雅黑" panose="020B0503020204020204" pitchFamily="34" charset="-122"/>
              </a:rPr>
              <a:t>，并做好国家控制布点专业的设置管理工作”。</a:t>
            </a:r>
          </a:p>
          <a:p>
            <a:pPr algn="just">
              <a:lnSpc>
                <a:spcPts val="2200"/>
              </a:lnSpc>
              <a:spcBef>
                <a:spcPts val="1000"/>
              </a:spcBef>
            </a:pP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7" name="菱形 6"/>
          <p:cNvSpPr/>
          <p:nvPr/>
        </p:nvSpPr>
        <p:spPr>
          <a:xfrm>
            <a:off x="467544" y="1161112"/>
            <a:ext cx="288032" cy="288032"/>
          </a:xfrm>
          <a:prstGeom prst="diamond">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8" name="菱形 7"/>
          <p:cNvSpPr/>
          <p:nvPr/>
        </p:nvSpPr>
        <p:spPr>
          <a:xfrm>
            <a:off x="467544" y="2105794"/>
            <a:ext cx="288032" cy="288032"/>
          </a:xfrm>
          <a:prstGeom prst="diamond">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9" name="菱形 8"/>
          <p:cNvSpPr/>
          <p:nvPr/>
        </p:nvSpPr>
        <p:spPr>
          <a:xfrm>
            <a:off x="475928" y="2789619"/>
            <a:ext cx="288032" cy="288032"/>
          </a:xfrm>
          <a:prstGeom prst="diamond">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10" name="菱形 9"/>
          <p:cNvSpPr/>
          <p:nvPr/>
        </p:nvSpPr>
        <p:spPr>
          <a:xfrm>
            <a:off x="467544" y="3767311"/>
            <a:ext cx="288032" cy="288032"/>
          </a:xfrm>
          <a:prstGeom prst="diamond">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圆角矩形 11"/>
          <p:cNvSpPr/>
          <p:nvPr/>
        </p:nvSpPr>
        <p:spPr>
          <a:xfrm>
            <a:off x="373881" y="1167959"/>
            <a:ext cx="8422208" cy="3613388"/>
          </a:xfrm>
          <a:prstGeom prst="roundRect">
            <a:avLst>
              <a:gd name="adj" fmla="val 8651"/>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0"/>
          <p:cNvSpPr/>
          <p:nvPr/>
        </p:nvSpPr>
        <p:spPr>
          <a:xfrm>
            <a:off x="447353" y="1187009"/>
            <a:ext cx="8272536" cy="3549174"/>
          </a:xfrm>
          <a:prstGeom prst="roundRect">
            <a:avLst>
              <a:gd name="adj" fmla="val 865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251520" y="678339"/>
            <a:ext cx="8640960" cy="4269675"/>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圆角矩形 2"/>
          <p:cNvSpPr/>
          <p:nvPr/>
        </p:nvSpPr>
        <p:spPr>
          <a:xfrm>
            <a:off x="755576" y="375506"/>
            <a:ext cx="3528392"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755576" y="123478"/>
            <a:ext cx="718466"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02</a:t>
            </a:r>
            <a:endParaRPr lang="zh-CN" altLang="en-US" sz="4000" dirty="0">
              <a:ln w="28575">
                <a:solidFill>
                  <a:schemeClr val="bg1"/>
                </a:solidFill>
              </a:ln>
              <a:solidFill>
                <a:srgbClr val="C00000"/>
              </a:solidFill>
              <a:latin typeface="Impact" panose="020B0806030902050204" pitchFamily="34" charset="0"/>
            </a:endParaRPr>
          </a:p>
        </p:txBody>
      </p:sp>
      <p:sp>
        <p:nvSpPr>
          <p:cNvPr id="5" name="文本框 29"/>
          <p:cNvSpPr txBox="1"/>
          <p:nvPr/>
        </p:nvSpPr>
        <p:spPr>
          <a:xfrm>
            <a:off x="1341165" y="416729"/>
            <a:ext cx="2942803"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起草主要依据</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6" name="TextBox 5"/>
          <p:cNvSpPr txBox="1"/>
          <p:nvPr/>
        </p:nvSpPr>
        <p:spPr>
          <a:xfrm>
            <a:off x="755576" y="1263208"/>
            <a:ext cx="7848872" cy="3379258"/>
          </a:xfrm>
          <a:prstGeom prst="rect">
            <a:avLst/>
          </a:prstGeom>
          <a:noFill/>
        </p:spPr>
        <p:txBody>
          <a:bodyPr wrap="square" rtlCol="0">
            <a:spAutoFit/>
          </a:bodyPr>
          <a:lstStyle/>
          <a:p>
            <a:pPr algn="just">
              <a:lnSpc>
                <a:spcPts val="2200"/>
              </a:lnSpc>
              <a:spcBef>
                <a:spcPts val="1500"/>
              </a:spcBef>
            </a:pP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国务院关于加快发展现代职业教育的决定</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（国发</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〔2014〕19</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号）；</a:t>
            </a:r>
          </a:p>
          <a:p>
            <a:pPr algn="just">
              <a:lnSpc>
                <a:spcPts val="2200"/>
              </a:lnSpc>
              <a:spcBef>
                <a:spcPts val="1500"/>
              </a:spcBef>
            </a:pPr>
            <a:r>
              <a:rPr lang="en-US" altLang="zh-CN" sz="1600" dirty="0" smtClean="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教育部关于印发</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普通高等学校高等职业教育（专科）专业设置管理办法</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和</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普通高等学校高等职业教育（专科）专业目录（</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2015</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年）</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的通知</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（教职成</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〔2015〕10</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号）；</a:t>
            </a:r>
          </a:p>
          <a:p>
            <a:pPr algn="just">
              <a:lnSpc>
                <a:spcPts val="2200"/>
              </a:lnSpc>
              <a:spcBef>
                <a:spcPts val="1500"/>
              </a:spcBef>
            </a:pPr>
            <a:r>
              <a:rPr lang="en-US" altLang="zh-CN" sz="1600" dirty="0" smtClean="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教育部等五部门关于深化高等教育领域简政放权放管结合优化服务改革的若干意见</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（教政法</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〔2017〕7</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号）；</a:t>
            </a:r>
          </a:p>
          <a:p>
            <a:pPr algn="just">
              <a:lnSpc>
                <a:spcPts val="2200"/>
              </a:lnSpc>
              <a:spcBef>
                <a:spcPts val="1500"/>
              </a:spcBef>
            </a:pPr>
            <a:r>
              <a:rPr lang="en-US" altLang="zh-CN" sz="1600" dirty="0" smtClean="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关于印发深化广西高等教育领域简政放权放管结合优化服务改革实施意见的通知</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（桂教规范</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〔2017〕26</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号）</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p>
          <a:p>
            <a:pPr algn="just">
              <a:lnSpc>
                <a:spcPts val="2200"/>
              </a:lnSpc>
              <a:spcBef>
                <a:spcPts val="1500"/>
              </a:spcBef>
            </a:pPr>
            <a:r>
              <a:rPr lang="en-US" altLang="zh-CN" sz="1600" dirty="0" smtClean="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职业教育专业目录</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(2021</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年</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的通知（教职成</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〔2021〕2</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号）。</a:t>
            </a:r>
          </a:p>
        </p:txBody>
      </p:sp>
      <p:sp>
        <p:nvSpPr>
          <p:cNvPr id="7" name="菱形 6"/>
          <p:cNvSpPr/>
          <p:nvPr/>
        </p:nvSpPr>
        <p:spPr>
          <a:xfrm>
            <a:off x="573460" y="1294462"/>
            <a:ext cx="288032" cy="288032"/>
          </a:xfrm>
          <a:prstGeom prst="diamond">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8" name="菱形 7"/>
          <p:cNvSpPr/>
          <p:nvPr/>
        </p:nvSpPr>
        <p:spPr>
          <a:xfrm>
            <a:off x="564754" y="1779662"/>
            <a:ext cx="288032" cy="288032"/>
          </a:xfrm>
          <a:prstGeom prst="diamond">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9" name="菱形 8"/>
          <p:cNvSpPr/>
          <p:nvPr/>
        </p:nvSpPr>
        <p:spPr>
          <a:xfrm>
            <a:off x="575098" y="2808821"/>
            <a:ext cx="288032" cy="288032"/>
          </a:xfrm>
          <a:prstGeom prst="diamond">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10" name="菱形 9"/>
          <p:cNvSpPr/>
          <p:nvPr/>
        </p:nvSpPr>
        <p:spPr>
          <a:xfrm>
            <a:off x="564754" y="3555479"/>
            <a:ext cx="288032" cy="288032"/>
          </a:xfrm>
          <a:prstGeom prst="diamond">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13" name="菱形 12"/>
          <p:cNvSpPr/>
          <p:nvPr/>
        </p:nvSpPr>
        <p:spPr>
          <a:xfrm>
            <a:off x="575098" y="4291554"/>
            <a:ext cx="288032" cy="288032"/>
          </a:xfrm>
          <a:prstGeom prst="diamond">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51520" y="516415"/>
            <a:ext cx="8640960" cy="4431600"/>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4"/>
          <p:cNvSpPr/>
          <p:nvPr/>
        </p:nvSpPr>
        <p:spPr>
          <a:xfrm>
            <a:off x="755576" y="242156"/>
            <a:ext cx="2736304" cy="583493"/>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755576" y="-9872"/>
            <a:ext cx="73289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03</a:t>
            </a:r>
            <a:endParaRPr lang="zh-CN" altLang="en-US" sz="4000" dirty="0">
              <a:ln w="28575">
                <a:solidFill>
                  <a:schemeClr val="bg1"/>
                </a:solidFill>
              </a:ln>
              <a:solidFill>
                <a:srgbClr val="C00000"/>
              </a:solidFill>
              <a:latin typeface="Impact" panose="020B0806030902050204" pitchFamily="34" charset="0"/>
            </a:endParaRPr>
          </a:p>
        </p:txBody>
      </p:sp>
      <p:sp>
        <p:nvSpPr>
          <p:cNvPr id="7" name="文本框 29"/>
          <p:cNvSpPr txBox="1"/>
          <p:nvPr/>
        </p:nvSpPr>
        <p:spPr>
          <a:xfrm>
            <a:off x="1341165" y="254804"/>
            <a:ext cx="2942803"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主要亮点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5" name="五边形 14"/>
          <p:cNvSpPr/>
          <p:nvPr/>
        </p:nvSpPr>
        <p:spPr>
          <a:xfrm flipH="1">
            <a:off x="767379" y="905272"/>
            <a:ext cx="7981084" cy="454150"/>
          </a:xfrm>
          <a:prstGeom prst="homePlate">
            <a:avLst/>
          </a:prstGeom>
          <a:ln w="19050"/>
        </p:spPr>
        <p:style>
          <a:lnRef idx="3">
            <a:schemeClr val="lt1"/>
          </a:lnRef>
          <a:fillRef idx="1">
            <a:schemeClr val="accent6"/>
          </a:fillRef>
          <a:effectRef idx="1">
            <a:schemeClr val="accent6"/>
          </a:effectRef>
          <a:fontRef idx="minor">
            <a:schemeClr val="lt1"/>
          </a:fontRef>
        </p:style>
        <p:txBody>
          <a:bodyPr rtlCol="0" anchor="ctr"/>
          <a:lstStyle/>
          <a:p>
            <a:r>
              <a:rPr lang="zh-CN" altLang="en-US" sz="1400" b="1" dirty="0" smtClean="0">
                <a:latin typeface="微软雅黑" panose="020B0503020204020204" pitchFamily="34" charset="-122"/>
                <a:ea typeface="微软雅黑" panose="020B0503020204020204" pitchFamily="34" charset="-122"/>
              </a:rPr>
              <a:t>  将</a:t>
            </a:r>
            <a:r>
              <a:rPr lang="zh-CN" altLang="en-US" sz="1400" b="1" dirty="0">
                <a:latin typeface="微软雅黑" panose="020B0503020204020204" pitchFamily="34" charset="-122"/>
                <a:ea typeface="微软雅黑" panose="020B0503020204020204" pitchFamily="34" charset="-122"/>
              </a:rPr>
              <a:t>习近平新时代中国特色社会主义思想的指导地位，在第一章总则中以一条的方式加以明确。</a:t>
            </a:r>
          </a:p>
        </p:txBody>
      </p:sp>
      <p:sp>
        <p:nvSpPr>
          <p:cNvPr id="16" name="椭圆 15"/>
          <p:cNvSpPr/>
          <p:nvPr/>
        </p:nvSpPr>
        <p:spPr>
          <a:xfrm>
            <a:off x="396727" y="890414"/>
            <a:ext cx="508198" cy="508198"/>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altLang="zh-CN" sz="2600" dirty="0" smtClean="0">
                <a:solidFill>
                  <a:schemeClr val="bg1">
                    <a:lumMod val="95000"/>
                  </a:schemeClr>
                </a:solidFill>
                <a:latin typeface="Impact" panose="020B0806030902050204" pitchFamily="34" charset="0"/>
              </a:rPr>
              <a:t>1</a:t>
            </a:r>
            <a:endParaRPr lang="zh-CN" altLang="en-US" sz="2600" dirty="0">
              <a:solidFill>
                <a:schemeClr val="bg1">
                  <a:lumMod val="95000"/>
                </a:schemeClr>
              </a:solidFill>
              <a:latin typeface="Impact" panose="020B0806030902050204" pitchFamily="34" charset="0"/>
            </a:endParaRPr>
          </a:p>
        </p:txBody>
      </p:sp>
      <p:sp>
        <p:nvSpPr>
          <p:cNvPr id="33" name="五边形 32"/>
          <p:cNvSpPr/>
          <p:nvPr/>
        </p:nvSpPr>
        <p:spPr>
          <a:xfrm flipH="1">
            <a:off x="776904" y="1478582"/>
            <a:ext cx="7981084" cy="454150"/>
          </a:xfrm>
          <a:prstGeom prst="homePlate">
            <a:avLst/>
          </a:prstGeom>
          <a:ln w="19050"/>
        </p:spPr>
        <p:style>
          <a:lnRef idx="3">
            <a:schemeClr val="lt1"/>
          </a:lnRef>
          <a:fillRef idx="1">
            <a:schemeClr val="accent6"/>
          </a:fillRef>
          <a:effectRef idx="1">
            <a:schemeClr val="accent6"/>
          </a:effectRef>
          <a:fontRef idx="minor">
            <a:schemeClr val="lt1"/>
          </a:fontRef>
        </p:style>
        <p:txBody>
          <a:bodyPr rtlCol="0" anchor="ctr"/>
          <a:lstStyle/>
          <a:p>
            <a:r>
              <a:rPr lang="zh-CN" altLang="en-US" sz="1400" b="1" dirty="0" smtClean="0">
                <a:latin typeface="微软雅黑" panose="020B0503020204020204" pitchFamily="34" charset="-122"/>
                <a:ea typeface="微软雅黑" panose="020B0503020204020204" pitchFamily="34" charset="-122"/>
              </a:rPr>
              <a:t> 对</a:t>
            </a:r>
            <a:r>
              <a:rPr lang="zh-CN" altLang="en-US" sz="1400" b="1" dirty="0">
                <a:latin typeface="微软雅黑" panose="020B0503020204020204" pitchFamily="34" charset="-122"/>
                <a:ea typeface="微软雅黑" panose="020B0503020204020204" pitchFamily="34" charset="-122"/>
              </a:rPr>
              <a:t>设置高等职业教育专科专业应具备的基本条件进行了明确和细化。</a:t>
            </a:r>
          </a:p>
        </p:txBody>
      </p:sp>
      <p:sp>
        <p:nvSpPr>
          <p:cNvPr id="34" name="椭圆 33"/>
          <p:cNvSpPr/>
          <p:nvPr/>
        </p:nvSpPr>
        <p:spPr>
          <a:xfrm>
            <a:off x="406252" y="1463724"/>
            <a:ext cx="508198" cy="508198"/>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altLang="zh-CN" sz="2600" dirty="0" smtClean="0">
                <a:solidFill>
                  <a:schemeClr val="bg1">
                    <a:lumMod val="95000"/>
                  </a:schemeClr>
                </a:solidFill>
                <a:latin typeface="Impact" panose="020B0806030902050204" pitchFamily="34" charset="0"/>
              </a:rPr>
              <a:t>2</a:t>
            </a:r>
            <a:endParaRPr lang="zh-CN" altLang="en-US" sz="2600" dirty="0">
              <a:solidFill>
                <a:schemeClr val="bg1">
                  <a:lumMod val="95000"/>
                </a:schemeClr>
              </a:solidFill>
              <a:latin typeface="Impact" panose="020B0806030902050204" pitchFamily="34" charset="0"/>
            </a:endParaRPr>
          </a:p>
        </p:txBody>
      </p:sp>
      <p:sp>
        <p:nvSpPr>
          <p:cNvPr id="35" name="五边形 34"/>
          <p:cNvSpPr/>
          <p:nvPr/>
        </p:nvSpPr>
        <p:spPr>
          <a:xfrm flipH="1">
            <a:off x="781865" y="2050802"/>
            <a:ext cx="7981084" cy="454150"/>
          </a:xfrm>
          <a:prstGeom prst="homePlate">
            <a:avLst/>
          </a:prstGeom>
          <a:ln w="19050"/>
        </p:spPr>
        <p:style>
          <a:lnRef idx="3">
            <a:schemeClr val="lt1"/>
          </a:lnRef>
          <a:fillRef idx="1">
            <a:schemeClr val="accent6"/>
          </a:fillRef>
          <a:effectRef idx="1">
            <a:schemeClr val="accent6"/>
          </a:effectRef>
          <a:fontRef idx="minor">
            <a:schemeClr val="lt1"/>
          </a:fontRef>
        </p:style>
        <p:txBody>
          <a:bodyPr rtlCol="0" anchor="ctr"/>
          <a:lstStyle/>
          <a:p>
            <a:r>
              <a:rPr lang="zh-CN" altLang="en-US" sz="1300" b="1" dirty="0" smtClean="0">
                <a:latin typeface="微软雅黑" panose="020B0503020204020204" pitchFamily="34" charset="-122"/>
                <a:ea typeface="微软雅黑" panose="020B0503020204020204" pitchFamily="34" charset="-122"/>
              </a:rPr>
              <a:t>对</a:t>
            </a:r>
            <a:r>
              <a:rPr lang="zh-CN" altLang="en-US" sz="1300" b="1" dirty="0">
                <a:latin typeface="微软雅黑" panose="020B0503020204020204" pitchFamily="34" charset="-122"/>
                <a:ea typeface="微软雅黑" panose="020B0503020204020204" pitchFamily="34" charset="-122"/>
              </a:rPr>
              <a:t>新设立的高职学校首次设置专业数和</a:t>
            </a:r>
            <a:r>
              <a:rPr lang="en-US" altLang="zh-CN" sz="1300" b="1" dirty="0">
                <a:latin typeface="微软雅黑" panose="020B0503020204020204" pitchFamily="34" charset="-122"/>
                <a:ea typeface="微软雅黑" panose="020B0503020204020204" pitchFamily="34" charset="-122"/>
              </a:rPr>
              <a:t>3</a:t>
            </a:r>
            <a:r>
              <a:rPr lang="zh-CN" altLang="en-US" sz="1300" b="1" dirty="0">
                <a:latin typeface="微软雅黑" panose="020B0503020204020204" pitchFamily="34" charset="-122"/>
                <a:ea typeface="微软雅黑" panose="020B0503020204020204" pitchFamily="34" charset="-122"/>
              </a:rPr>
              <a:t>年内可累计新增专业数，以及限制其他高职学校每年新增专业数作了明确。</a:t>
            </a:r>
          </a:p>
        </p:txBody>
      </p:sp>
      <p:sp>
        <p:nvSpPr>
          <p:cNvPr id="36" name="椭圆 35"/>
          <p:cNvSpPr/>
          <p:nvPr/>
        </p:nvSpPr>
        <p:spPr>
          <a:xfrm>
            <a:off x="411213" y="2035944"/>
            <a:ext cx="508198" cy="508198"/>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altLang="zh-CN" sz="2600" dirty="0" smtClean="0">
                <a:solidFill>
                  <a:schemeClr val="bg1">
                    <a:lumMod val="95000"/>
                  </a:schemeClr>
                </a:solidFill>
                <a:latin typeface="Impact" panose="020B0806030902050204" pitchFamily="34" charset="0"/>
              </a:rPr>
              <a:t>3</a:t>
            </a:r>
            <a:endParaRPr lang="zh-CN" altLang="en-US" sz="2600" dirty="0">
              <a:solidFill>
                <a:schemeClr val="bg1">
                  <a:lumMod val="95000"/>
                </a:schemeClr>
              </a:solidFill>
              <a:latin typeface="Impact" panose="020B0806030902050204" pitchFamily="34" charset="0"/>
            </a:endParaRPr>
          </a:p>
        </p:txBody>
      </p:sp>
      <p:sp>
        <p:nvSpPr>
          <p:cNvPr id="37" name="五边形 36"/>
          <p:cNvSpPr/>
          <p:nvPr/>
        </p:nvSpPr>
        <p:spPr>
          <a:xfrm flipH="1">
            <a:off x="791390" y="2624708"/>
            <a:ext cx="7981084" cy="454150"/>
          </a:xfrm>
          <a:prstGeom prst="homePlate">
            <a:avLst/>
          </a:prstGeom>
          <a:ln w="19050"/>
        </p:spPr>
        <p:style>
          <a:lnRef idx="3">
            <a:schemeClr val="lt1"/>
          </a:lnRef>
          <a:fillRef idx="1">
            <a:schemeClr val="accent6"/>
          </a:fillRef>
          <a:effectRef idx="1">
            <a:schemeClr val="accent6"/>
          </a:effectRef>
          <a:fontRef idx="minor">
            <a:schemeClr val="lt1"/>
          </a:fontRef>
        </p:style>
        <p:txBody>
          <a:bodyPr rtlCol="0" anchor="ctr"/>
          <a:lstStyle/>
          <a:p>
            <a:r>
              <a:rPr lang="zh-CN" altLang="en-US" sz="1400" b="1" dirty="0" smtClean="0">
                <a:latin typeface="微软雅黑" panose="020B0503020204020204" pitchFamily="34" charset="-122"/>
                <a:ea typeface="微软雅黑" panose="020B0503020204020204" pitchFamily="34" charset="-122"/>
              </a:rPr>
              <a:t> 对</a:t>
            </a:r>
            <a:r>
              <a:rPr lang="zh-CN" altLang="en-US" sz="1400" b="1" dirty="0">
                <a:latin typeface="微软雅黑" panose="020B0503020204020204" pitchFamily="34" charset="-122"/>
                <a:ea typeface="微软雅黑" panose="020B0503020204020204" pitchFamily="34" charset="-122"/>
              </a:rPr>
              <a:t>鼓励和支持设置的专业、严格限制设置的专业作了明确。</a:t>
            </a:r>
          </a:p>
        </p:txBody>
      </p:sp>
      <p:sp>
        <p:nvSpPr>
          <p:cNvPr id="38" name="椭圆 37"/>
          <p:cNvSpPr/>
          <p:nvPr/>
        </p:nvSpPr>
        <p:spPr>
          <a:xfrm>
            <a:off x="420738" y="2609850"/>
            <a:ext cx="508198" cy="508198"/>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altLang="zh-CN" sz="2600" dirty="0" smtClean="0">
                <a:solidFill>
                  <a:schemeClr val="bg1">
                    <a:lumMod val="95000"/>
                  </a:schemeClr>
                </a:solidFill>
                <a:latin typeface="Impact" panose="020B0806030902050204" pitchFamily="34" charset="0"/>
              </a:rPr>
              <a:t>4</a:t>
            </a:r>
            <a:endParaRPr lang="zh-CN" altLang="en-US" sz="2600" dirty="0">
              <a:solidFill>
                <a:schemeClr val="bg1">
                  <a:lumMod val="95000"/>
                </a:schemeClr>
              </a:solidFill>
              <a:latin typeface="Impact" panose="020B0806030902050204" pitchFamily="34" charset="0"/>
            </a:endParaRPr>
          </a:p>
        </p:txBody>
      </p:sp>
      <p:sp>
        <p:nvSpPr>
          <p:cNvPr id="39" name="五边形 38"/>
          <p:cNvSpPr/>
          <p:nvPr/>
        </p:nvSpPr>
        <p:spPr>
          <a:xfrm flipH="1">
            <a:off x="812751" y="3196928"/>
            <a:ext cx="7981084" cy="454150"/>
          </a:xfrm>
          <a:prstGeom prst="homePlate">
            <a:avLst/>
          </a:prstGeom>
          <a:ln w="19050"/>
        </p:spPr>
        <p:style>
          <a:lnRef idx="3">
            <a:schemeClr val="lt1"/>
          </a:lnRef>
          <a:fillRef idx="1">
            <a:schemeClr val="accent6"/>
          </a:fillRef>
          <a:effectRef idx="1">
            <a:schemeClr val="accent6"/>
          </a:effectRef>
          <a:fontRef idx="minor">
            <a:schemeClr val="lt1"/>
          </a:fontRef>
        </p:style>
        <p:txBody>
          <a:bodyPr rtlCol="0" anchor="ctr"/>
          <a:lstStyle/>
          <a:p>
            <a:r>
              <a:rPr lang="zh-CN" altLang="en-US" sz="1400" b="1" dirty="0" smtClean="0">
                <a:latin typeface="微软雅黑" panose="020B0503020204020204" pitchFamily="34" charset="-122"/>
                <a:ea typeface="微软雅黑" panose="020B0503020204020204" pitchFamily="34" charset="-122"/>
              </a:rPr>
              <a:t> 对</a:t>
            </a:r>
            <a:r>
              <a:rPr lang="zh-CN" altLang="en-US" sz="1400" b="1" dirty="0">
                <a:latin typeface="微软雅黑" panose="020B0503020204020204" pitchFamily="34" charset="-122"/>
                <a:ea typeface="微软雅黑" panose="020B0503020204020204" pitchFamily="34" charset="-122"/>
              </a:rPr>
              <a:t>学校设置专业应遵循的基本程序进行了细化。</a:t>
            </a:r>
          </a:p>
        </p:txBody>
      </p:sp>
      <p:sp>
        <p:nvSpPr>
          <p:cNvPr id="40" name="椭圆 39"/>
          <p:cNvSpPr/>
          <p:nvPr/>
        </p:nvSpPr>
        <p:spPr>
          <a:xfrm>
            <a:off x="442099" y="3182070"/>
            <a:ext cx="508198" cy="508198"/>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altLang="zh-CN" sz="2600" dirty="0" smtClean="0">
                <a:solidFill>
                  <a:schemeClr val="bg1">
                    <a:lumMod val="95000"/>
                  </a:schemeClr>
                </a:solidFill>
                <a:latin typeface="Impact" panose="020B0806030902050204" pitchFamily="34" charset="0"/>
              </a:rPr>
              <a:t>5</a:t>
            </a:r>
            <a:endParaRPr lang="zh-CN" altLang="en-US" sz="2600" dirty="0">
              <a:solidFill>
                <a:schemeClr val="bg1">
                  <a:lumMod val="95000"/>
                </a:schemeClr>
              </a:solidFill>
              <a:latin typeface="Impact" panose="020B0806030902050204" pitchFamily="34" charset="0"/>
            </a:endParaRPr>
          </a:p>
        </p:txBody>
      </p:sp>
      <p:sp>
        <p:nvSpPr>
          <p:cNvPr id="41" name="五边形 40"/>
          <p:cNvSpPr/>
          <p:nvPr/>
        </p:nvSpPr>
        <p:spPr>
          <a:xfrm flipH="1">
            <a:off x="812751" y="3770238"/>
            <a:ext cx="7981084" cy="454150"/>
          </a:xfrm>
          <a:prstGeom prst="homePlate">
            <a:avLst/>
          </a:prstGeom>
          <a:ln w="19050"/>
        </p:spPr>
        <p:style>
          <a:lnRef idx="3">
            <a:schemeClr val="lt1"/>
          </a:lnRef>
          <a:fillRef idx="1">
            <a:schemeClr val="accent6"/>
          </a:fillRef>
          <a:effectRef idx="1">
            <a:schemeClr val="accent6"/>
          </a:effectRef>
          <a:fontRef idx="minor">
            <a:schemeClr val="lt1"/>
          </a:fontRef>
        </p:style>
        <p:txBody>
          <a:bodyPr rtlCol="0" anchor="ctr"/>
          <a:lstStyle/>
          <a:p>
            <a:r>
              <a:rPr lang="zh-CN" altLang="en-US" sz="1300" b="1" dirty="0">
                <a:latin typeface="微软雅黑" panose="020B0503020204020204" pitchFamily="34" charset="-122"/>
                <a:ea typeface="微软雅黑" panose="020B0503020204020204" pitchFamily="34" charset="-122"/>
              </a:rPr>
              <a:t>明确要求学校应建立有行业、企业专家参与的学术性专业设置评议机构，专业动态调整和预警机制，专业办学基本条件合格性评价制度等。</a:t>
            </a:r>
          </a:p>
        </p:txBody>
      </p:sp>
      <p:sp>
        <p:nvSpPr>
          <p:cNvPr id="42" name="椭圆 41"/>
          <p:cNvSpPr/>
          <p:nvPr/>
        </p:nvSpPr>
        <p:spPr>
          <a:xfrm>
            <a:off x="442099" y="3755380"/>
            <a:ext cx="508198" cy="508198"/>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altLang="zh-CN" sz="2600" dirty="0" smtClean="0">
                <a:solidFill>
                  <a:schemeClr val="bg1">
                    <a:lumMod val="95000"/>
                  </a:schemeClr>
                </a:solidFill>
                <a:latin typeface="Impact" panose="020B0806030902050204" pitchFamily="34" charset="0"/>
              </a:rPr>
              <a:t>6</a:t>
            </a:r>
            <a:endParaRPr lang="zh-CN" altLang="en-US" sz="2600" dirty="0">
              <a:solidFill>
                <a:schemeClr val="bg1">
                  <a:lumMod val="95000"/>
                </a:schemeClr>
              </a:solidFill>
              <a:latin typeface="Impact" panose="020B0806030902050204" pitchFamily="34" charset="0"/>
            </a:endParaRPr>
          </a:p>
        </p:txBody>
      </p:sp>
      <p:sp>
        <p:nvSpPr>
          <p:cNvPr id="43" name="五边形 42"/>
          <p:cNvSpPr/>
          <p:nvPr/>
        </p:nvSpPr>
        <p:spPr>
          <a:xfrm flipH="1">
            <a:off x="805876" y="4357092"/>
            <a:ext cx="7981084" cy="454150"/>
          </a:xfrm>
          <a:prstGeom prst="homePlate">
            <a:avLst/>
          </a:prstGeom>
          <a:ln w="19050"/>
        </p:spPr>
        <p:style>
          <a:lnRef idx="3">
            <a:schemeClr val="lt1"/>
          </a:lnRef>
          <a:fillRef idx="1">
            <a:schemeClr val="accent6"/>
          </a:fillRef>
          <a:effectRef idx="1">
            <a:schemeClr val="accent6"/>
          </a:effectRef>
          <a:fontRef idx="minor">
            <a:schemeClr val="lt1"/>
          </a:fontRef>
        </p:style>
        <p:txBody>
          <a:bodyPr rtlCol="0" anchor="ctr"/>
          <a:lstStyle/>
          <a:p>
            <a:r>
              <a:rPr lang="zh-CN" altLang="en-US" sz="1300" b="1" dirty="0">
                <a:latin typeface="微软雅黑" panose="020B0503020204020204" pitchFamily="34" charset="-122"/>
                <a:ea typeface="微软雅黑" panose="020B0503020204020204" pitchFamily="34" charset="-122"/>
              </a:rPr>
              <a:t>对办学基本条件合格性自评复核不通过的专业，以及出现违法违规办学、办学秩序混乱、管理工作薄弱、发生不稳定事件的专业作出了明确的处置规定。</a:t>
            </a:r>
          </a:p>
        </p:txBody>
      </p:sp>
      <p:sp>
        <p:nvSpPr>
          <p:cNvPr id="44" name="椭圆 43"/>
          <p:cNvSpPr/>
          <p:nvPr/>
        </p:nvSpPr>
        <p:spPr>
          <a:xfrm>
            <a:off x="435224" y="4342234"/>
            <a:ext cx="508198" cy="508198"/>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altLang="zh-CN" sz="2600" dirty="0" smtClean="0">
                <a:solidFill>
                  <a:schemeClr val="bg1">
                    <a:lumMod val="95000"/>
                  </a:schemeClr>
                </a:solidFill>
                <a:latin typeface="Impact" panose="020B0806030902050204" pitchFamily="34" charset="0"/>
              </a:rPr>
              <a:t>7</a:t>
            </a:r>
            <a:endParaRPr lang="zh-CN" altLang="en-US" sz="2600" dirty="0">
              <a:solidFill>
                <a:schemeClr val="bg1">
                  <a:lumMod val="95000"/>
                </a:schemeClr>
              </a:solidFill>
              <a:latin typeface="Impact" panose="020B080603090205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1686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8" name="矩形 17"/>
          <p:cNvSpPr/>
          <p:nvPr/>
        </p:nvSpPr>
        <p:spPr>
          <a:xfrm>
            <a:off x="539552" y="1275606"/>
            <a:ext cx="7992888" cy="230425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7" y="1023578"/>
            <a:ext cx="2016224"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第一章 总则</a:t>
            </a:r>
          </a:p>
        </p:txBody>
      </p:sp>
      <p:sp>
        <p:nvSpPr>
          <p:cNvPr id="20" name="五边形 19"/>
          <p:cNvSpPr/>
          <p:nvPr/>
        </p:nvSpPr>
        <p:spPr>
          <a:xfrm>
            <a:off x="827584" y="1707654"/>
            <a:ext cx="1584176" cy="432048"/>
          </a:xfrm>
          <a:prstGeom prst="homePlate">
            <a:avLst/>
          </a:prstGeom>
          <a:solidFill>
            <a:srgbClr val="009A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dirty="0">
                <a:latin typeface="微软雅黑" panose="020B0503020204020204" pitchFamily="34" charset="-122"/>
                <a:ea typeface="微软雅黑" panose="020B0503020204020204" pitchFamily="34" charset="-122"/>
              </a:rPr>
              <a:t>指导思想</a:t>
            </a:r>
          </a:p>
        </p:txBody>
      </p:sp>
      <p:sp>
        <p:nvSpPr>
          <p:cNvPr id="21" name="五边形 20"/>
          <p:cNvSpPr/>
          <p:nvPr/>
        </p:nvSpPr>
        <p:spPr>
          <a:xfrm>
            <a:off x="827584" y="2301627"/>
            <a:ext cx="1584176" cy="432048"/>
          </a:xfrm>
          <a:prstGeom prst="homePlate">
            <a:avLst/>
          </a:prstGeom>
          <a:solidFill>
            <a:srgbClr val="009A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dirty="0">
                <a:latin typeface="微软雅黑" panose="020B0503020204020204" pitchFamily="34" charset="-122"/>
                <a:ea typeface="微软雅黑" panose="020B0503020204020204" pitchFamily="34" charset="-122"/>
              </a:rPr>
              <a:t>基本遵循</a:t>
            </a:r>
          </a:p>
        </p:txBody>
      </p:sp>
      <p:sp>
        <p:nvSpPr>
          <p:cNvPr id="22" name="五边形 21"/>
          <p:cNvSpPr/>
          <p:nvPr/>
        </p:nvSpPr>
        <p:spPr>
          <a:xfrm>
            <a:off x="827584" y="2878832"/>
            <a:ext cx="1584176" cy="432048"/>
          </a:xfrm>
          <a:prstGeom prst="homePlate">
            <a:avLst/>
          </a:prstGeom>
          <a:solidFill>
            <a:srgbClr val="009A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dirty="0">
                <a:latin typeface="微软雅黑" panose="020B0503020204020204" pitchFamily="34" charset="-122"/>
                <a:ea typeface="微软雅黑" panose="020B0503020204020204" pitchFamily="34" charset="-122"/>
              </a:rPr>
              <a:t>管理原则</a:t>
            </a:r>
          </a:p>
        </p:txBody>
      </p:sp>
      <p:sp>
        <p:nvSpPr>
          <p:cNvPr id="23" name="矩形 22"/>
          <p:cNvSpPr/>
          <p:nvPr/>
        </p:nvSpPr>
        <p:spPr>
          <a:xfrm>
            <a:off x="539552" y="3971342"/>
            <a:ext cx="7992888" cy="90466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545306" y="3719314"/>
            <a:ext cx="3378622"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第二章 专业设置范围</a:t>
            </a:r>
          </a:p>
        </p:txBody>
      </p:sp>
      <p:sp>
        <p:nvSpPr>
          <p:cNvPr id="25" name="TextBox 24"/>
          <p:cNvSpPr txBox="1"/>
          <p:nvPr/>
        </p:nvSpPr>
        <p:spPr>
          <a:xfrm>
            <a:off x="841302" y="4229675"/>
            <a:ext cx="7776864" cy="646331"/>
          </a:xfrm>
          <a:prstGeom prst="rect">
            <a:avLst/>
          </a:prstGeom>
          <a:noFill/>
        </p:spPr>
        <p:txBody>
          <a:bodyPr wrap="square" rtlCol="0">
            <a:spAutoFit/>
          </a:bodyPr>
          <a:lstStyle/>
          <a:p>
            <a:r>
              <a:rPr lang="zh-CN" altLang="en-US" dirty="0">
                <a:solidFill>
                  <a:schemeClr val="tx2">
                    <a:lumMod val="75000"/>
                  </a:schemeClr>
                </a:solidFill>
                <a:latin typeface="微软雅黑" panose="020B0503020204020204" pitchFamily="34" charset="-122"/>
                <a:ea typeface="微软雅黑" panose="020B0503020204020204" pitchFamily="34" charset="-122"/>
              </a:rPr>
              <a:t>说明了专业设置以</a:t>
            </a:r>
            <a:r>
              <a:rPr lang="en-US" altLang="zh-CN" dirty="0">
                <a:solidFill>
                  <a:schemeClr val="tx2">
                    <a:lumMod val="75000"/>
                  </a:schemeClr>
                </a:solidFill>
                <a:latin typeface="微软雅黑" panose="020B0503020204020204" pitchFamily="34" charset="-122"/>
                <a:ea typeface="微软雅黑" panose="020B0503020204020204" pitchFamily="34" charset="-122"/>
              </a:rPr>
              <a:t>《</a:t>
            </a:r>
            <a:r>
              <a:rPr lang="zh-CN" altLang="en-US" dirty="0">
                <a:solidFill>
                  <a:schemeClr val="tx2">
                    <a:lumMod val="75000"/>
                  </a:schemeClr>
                </a:solidFill>
                <a:latin typeface="微软雅黑" panose="020B0503020204020204" pitchFamily="34" charset="-122"/>
                <a:ea typeface="微软雅黑" panose="020B0503020204020204" pitchFamily="34" charset="-122"/>
              </a:rPr>
              <a:t>职业教育专业目录（</a:t>
            </a:r>
            <a:r>
              <a:rPr lang="en-US" altLang="zh-CN" dirty="0">
                <a:solidFill>
                  <a:schemeClr val="tx2">
                    <a:lumMod val="75000"/>
                  </a:schemeClr>
                </a:solidFill>
                <a:latin typeface="微软雅黑" panose="020B0503020204020204" pitchFamily="34" charset="-122"/>
                <a:ea typeface="微软雅黑" panose="020B0503020204020204" pitchFamily="34" charset="-122"/>
              </a:rPr>
              <a:t>2021</a:t>
            </a:r>
            <a:r>
              <a:rPr lang="zh-CN" altLang="en-US" dirty="0">
                <a:solidFill>
                  <a:schemeClr val="tx2">
                    <a:lumMod val="75000"/>
                  </a:schemeClr>
                </a:solidFill>
                <a:latin typeface="微软雅黑" panose="020B0503020204020204" pitchFamily="34" charset="-122"/>
                <a:ea typeface="微软雅黑" panose="020B0503020204020204" pitchFamily="34" charset="-122"/>
              </a:rPr>
              <a:t>年）</a:t>
            </a:r>
            <a:r>
              <a:rPr lang="en-US" altLang="zh-CN" dirty="0">
                <a:solidFill>
                  <a:schemeClr val="tx2">
                    <a:lumMod val="75000"/>
                  </a:schemeClr>
                </a:solidFill>
                <a:latin typeface="微软雅黑" panose="020B0503020204020204" pitchFamily="34" charset="-122"/>
                <a:ea typeface="微软雅黑" panose="020B0503020204020204" pitchFamily="34" charset="-122"/>
              </a:rPr>
              <a:t>》</a:t>
            </a:r>
            <a:r>
              <a:rPr lang="zh-CN" altLang="en-US" dirty="0" smtClean="0">
                <a:solidFill>
                  <a:schemeClr val="tx2">
                    <a:lumMod val="75000"/>
                  </a:schemeClr>
                </a:solidFill>
                <a:latin typeface="微软雅黑" panose="020B0503020204020204" pitchFamily="34" charset="-122"/>
                <a:ea typeface="微软雅黑" panose="020B0503020204020204" pitchFamily="34" charset="-122"/>
              </a:rPr>
              <a:t>为基本</a:t>
            </a:r>
            <a:r>
              <a:rPr lang="zh-CN" altLang="en-US" dirty="0">
                <a:solidFill>
                  <a:schemeClr val="tx2">
                    <a:lumMod val="75000"/>
                  </a:schemeClr>
                </a:solidFill>
                <a:latin typeface="微软雅黑" panose="020B0503020204020204" pitchFamily="34" charset="-122"/>
                <a:ea typeface="微软雅黑" panose="020B0503020204020204" pitchFamily="34" charset="-122"/>
              </a:rPr>
              <a:t>依据，以及目录外专业和专业方向的设置问题。</a:t>
            </a:r>
          </a:p>
        </p:txBody>
      </p:sp>
      <p:sp>
        <p:nvSpPr>
          <p:cNvPr id="26" name="TextBox 25"/>
          <p:cNvSpPr txBox="1"/>
          <p:nvPr/>
        </p:nvSpPr>
        <p:spPr>
          <a:xfrm>
            <a:off x="2532956" y="1745754"/>
            <a:ext cx="5754885" cy="369332"/>
          </a:xfrm>
          <a:prstGeom prst="rect">
            <a:avLst/>
          </a:prstGeom>
          <a:noFill/>
        </p:spPr>
        <p:txBody>
          <a:bodyPr wrap="square" rtlCol="0">
            <a:spAutoFit/>
          </a:bodyPr>
          <a:lstStyle/>
          <a:p>
            <a:r>
              <a:rPr lang="zh-CN" altLang="en-US" dirty="0">
                <a:solidFill>
                  <a:schemeClr val="tx2">
                    <a:lumMod val="75000"/>
                  </a:schemeClr>
                </a:solidFill>
                <a:latin typeface="微软雅黑" panose="020B0503020204020204" pitchFamily="34" charset="-122"/>
                <a:ea typeface="微软雅黑" panose="020B0503020204020204" pitchFamily="34" charset="-122"/>
              </a:rPr>
              <a:t>以习近平新时代中国特色</a:t>
            </a:r>
            <a:r>
              <a:rPr lang="zh-CN" altLang="en-US" dirty="0" smtClean="0">
                <a:solidFill>
                  <a:schemeClr val="tx2">
                    <a:lumMod val="75000"/>
                  </a:schemeClr>
                </a:solidFill>
                <a:latin typeface="微软雅黑" panose="020B0503020204020204" pitchFamily="34" charset="-122"/>
                <a:ea typeface="微软雅黑" panose="020B0503020204020204" pitchFamily="34" charset="-122"/>
              </a:rPr>
              <a:t>社会主义思想</a:t>
            </a:r>
            <a:r>
              <a:rPr lang="zh-CN" altLang="en-US" dirty="0">
                <a:solidFill>
                  <a:schemeClr val="tx2">
                    <a:lumMod val="75000"/>
                  </a:schemeClr>
                </a:solidFill>
                <a:latin typeface="微软雅黑" panose="020B0503020204020204" pitchFamily="34" charset="-122"/>
                <a:ea typeface="微软雅黑" panose="020B0503020204020204" pitchFamily="34" charset="-122"/>
              </a:rPr>
              <a:t>为指导；</a:t>
            </a:r>
          </a:p>
        </p:txBody>
      </p:sp>
      <p:sp>
        <p:nvSpPr>
          <p:cNvPr id="27" name="TextBox 26"/>
          <p:cNvSpPr txBox="1"/>
          <p:nvPr/>
        </p:nvSpPr>
        <p:spPr>
          <a:xfrm>
            <a:off x="2532955" y="2330738"/>
            <a:ext cx="5754885" cy="369332"/>
          </a:xfrm>
          <a:prstGeom prst="rect">
            <a:avLst/>
          </a:prstGeom>
          <a:noFill/>
        </p:spPr>
        <p:txBody>
          <a:bodyPr wrap="square" rtlCol="0">
            <a:spAutoFit/>
          </a:bodyPr>
          <a:lstStyle/>
          <a:p>
            <a:r>
              <a:rPr lang="zh-CN" altLang="en-US" dirty="0">
                <a:solidFill>
                  <a:schemeClr val="tx2">
                    <a:lumMod val="75000"/>
                  </a:schemeClr>
                </a:solidFill>
                <a:latin typeface="微软雅黑" panose="020B0503020204020204" pitchFamily="34" charset="-122"/>
                <a:ea typeface="微软雅黑" panose="020B0503020204020204" pitchFamily="34" charset="-122"/>
              </a:rPr>
              <a:t>职业教育规律和技术技能人才</a:t>
            </a:r>
            <a:r>
              <a:rPr lang="zh-CN" altLang="en-US" dirty="0" smtClean="0">
                <a:solidFill>
                  <a:schemeClr val="tx2">
                    <a:lumMod val="75000"/>
                  </a:schemeClr>
                </a:solidFill>
                <a:latin typeface="微软雅黑" panose="020B0503020204020204" pitchFamily="34" charset="-122"/>
                <a:ea typeface="微软雅黑" panose="020B0503020204020204" pitchFamily="34" charset="-122"/>
              </a:rPr>
              <a:t>成长规律</a:t>
            </a:r>
            <a:r>
              <a:rPr lang="zh-CN" altLang="en-US" dirty="0">
                <a:solidFill>
                  <a:schemeClr val="tx2">
                    <a:lumMod val="75000"/>
                  </a:schemeClr>
                </a:solidFill>
                <a:latin typeface="微软雅黑" panose="020B0503020204020204" pitchFamily="34" charset="-122"/>
                <a:ea typeface="微软雅黑" panose="020B0503020204020204" pitchFamily="34" charset="-122"/>
              </a:rPr>
              <a:t>；</a:t>
            </a:r>
          </a:p>
        </p:txBody>
      </p:sp>
      <p:sp>
        <p:nvSpPr>
          <p:cNvPr id="28" name="TextBox 27"/>
          <p:cNvSpPr txBox="1"/>
          <p:nvPr/>
        </p:nvSpPr>
        <p:spPr>
          <a:xfrm>
            <a:off x="2529161" y="2827248"/>
            <a:ext cx="5754885" cy="646331"/>
          </a:xfrm>
          <a:prstGeom prst="rect">
            <a:avLst/>
          </a:prstGeom>
          <a:noFill/>
        </p:spPr>
        <p:txBody>
          <a:bodyPr wrap="square" rtlCol="0">
            <a:spAutoFit/>
          </a:bodyPr>
          <a:lstStyle/>
          <a:p>
            <a:r>
              <a:rPr lang="zh-CN" altLang="en-US" dirty="0">
                <a:solidFill>
                  <a:schemeClr val="tx2">
                    <a:lumMod val="75000"/>
                  </a:schemeClr>
                </a:solidFill>
                <a:latin typeface="微软雅黑" panose="020B0503020204020204" pitchFamily="34" charset="-122"/>
                <a:ea typeface="微软雅黑" panose="020B0503020204020204" pitchFamily="34" charset="-122"/>
              </a:rPr>
              <a:t>自治区教育行政部门负责统筹管理</a:t>
            </a:r>
            <a:r>
              <a:rPr lang="zh-CN" altLang="en-US" dirty="0" smtClean="0">
                <a:solidFill>
                  <a:schemeClr val="tx2">
                    <a:lumMod val="75000"/>
                  </a:schemeClr>
                </a:solidFill>
                <a:latin typeface="微软雅黑" panose="020B0503020204020204" pitchFamily="34" charset="-122"/>
                <a:ea typeface="微软雅黑" panose="020B0503020204020204" pitchFamily="34" charset="-122"/>
              </a:rPr>
              <a:t>，发挥</a:t>
            </a:r>
            <a:r>
              <a:rPr lang="zh-CN" altLang="en-US" dirty="0">
                <a:solidFill>
                  <a:schemeClr val="tx2">
                    <a:lumMod val="75000"/>
                  </a:schemeClr>
                </a:solidFill>
                <a:latin typeface="微软雅黑" panose="020B0503020204020204" pitchFamily="34" charset="-122"/>
                <a:ea typeface="微软雅黑" panose="020B0503020204020204" pitchFamily="34" charset="-122"/>
              </a:rPr>
              <a:t>主管部门、相关行业组织的</a:t>
            </a:r>
            <a:r>
              <a:rPr lang="zh-CN" altLang="en-US" dirty="0" smtClean="0">
                <a:solidFill>
                  <a:schemeClr val="tx2">
                    <a:lumMod val="75000"/>
                  </a:schemeClr>
                </a:solidFill>
                <a:latin typeface="微软雅黑" panose="020B0503020204020204" pitchFamily="34" charset="-122"/>
                <a:ea typeface="微软雅黑" panose="020B0503020204020204" pitchFamily="34" charset="-122"/>
              </a:rPr>
              <a:t>指导</a:t>
            </a:r>
            <a:r>
              <a:rPr lang="zh-CN" altLang="en-US" dirty="0">
                <a:solidFill>
                  <a:schemeClr val="tx2">
                    <a:lumMod val="75000"/>
                  </a:schemeClr>
                </a:solidFill>
                <a:latin typeface="微软雅黑" panose="020B0503020204020204" pitchFamily="34" charset="-122"/>
                <a:ea typeface="微软雅黑" panose="020B0503020204020204" pitchFamily="34" charset="-122"/>
              </a:rPr>
              <a:t>作用。</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1686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8" name="矩形 17"/>
          <p:cNvSpPr/>
          <p:nvPr/>
        </p:nvSpPr>
        <p:spPr>
          <a:xfrm>
            <a:off x="539552" y="1275606"/>
            <a:ext cx="8064896" cy="352839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第三章 专业设置条件</a:t>
            </a:r>
          </a:p>
        </p:txBody>
      </p:sp>
      <p:sp>
        <p:nvSpPr>
          <p:cNvPr id="2" name="圆角矩形 1"/>
          <p:cNvSpPr/>
          <p:nvPr/>
        </p:nvSpPr>
        <p:spPr>
          <a:xfrm>
            <a:off x="891208" y="1635646"/>
            <a:ext cx="7344816" cy="504056"/>
          </a:xfrm>
          <a:prstGeom prst="roundRect">
            <a:avLst>
              <a:gd name="adj" fmla="val 5000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zh-CN" dirty="0">
                <a:latin typeface="微软雅黑" panose="020B0503020204020204" pitchFamily="34" charset="-122"/>
                <a:ea typeface="微软雅黑" panose="020B0503020204020204" pitchFamily="34" charset="-122"/>
              </a:rPr>
              <a:t>1.</a:t>
            </a:r>
            <a:r>
              <a:rPr lang="zh-CN" altLang="en-US" dirty="0">
                <a:latin typeface="微软雅黑" panose="020B0503020204020204" pitchFamily="34" charset="-122"/>
                <a:ea typeface="微软雅黑" panose="020B0503020204020204" pitchFamily="34" charset="-122"/>
              </a:rPr>
              <a:t>学校设置高等职业教育专科专业应具备</a:t>
            </a:r>
            <a:r>
              <a:rPr lang="en-US" altLang="zh-CN" dirty="0">
                <a:latin typeface="微软雅黑" panose="020B0503020204020204" pitchFamily="34" charset="-122"/>
                <a:ea typeface="微软雅黑" panose="020B0503020204020204" pitchFamily="34" charset="-122"/>
              </a:rPr>
              <a:t>7</a:t>
            </a:r>
            <a:r>
              <a:rPr lang="zh-CN" altLang="en-US" dirty="0">
                <a:latin typeface="微软雅黑" panose="020B0503020204020204" pitchFamily="34" charset="-122"/>
                <a:ea typeface="微软雅黑" panose="020B0503020204020204" pitchFamily="34" charset="-122"/>
              </a:rPr>
              <a:t>项基本条件</a:t>
            </a:r>
          </a:p>
        </p:txBody>
      </p:sp>
      <p:sp>
        <p:nvSpPr>
          <p:cNvPr id="3" name="TextBox 2"/>
          <p:cNvSpPr txBox="1"/>
          <p:nvPr/>
        </p:nvSpPr>
        <p:spPr>
          <a:xfrm>
            <a:off x="1475656" y="2211710"/>
            <a:ext cx="6842369" cy="2840329"/>
          </a:xfrm>
          <a:prstGeom prst="rect">
            <a:avLst/>
          </a:prstGeom>
          <a:noFill/>
        </p:spPr>
        <p:txBody>
          <a:bodyPr wrap="square" rtlCol="0">
            <a:spAutoFit/>
          </a:bodyPr>
          <a:lstStyle/>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1</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）符合社会发展需求、学校办学定位和专业建设规划；</a:t>
            </a:r>
          </a:p>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2</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）有依据国家和自治区有关规定制定的相关教学文件；</a:t>
            </a:r>
          </a:p>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3</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）满足学校专业设置实行总量控制数限制规定；</a:t>
            </a:r>
          </a:p>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4</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）有完成专业教学任务所必需的教师队伍；</a:t>
            </a:r>
          </a:p>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5</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）有开设专业必需的经费、校舍、实习实训场所、图书资料等办学基本条件；</a:t>
            </a:r>
          </a:p>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6</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）有专业建设规划和管理制度；</a:t>
            </a:r>
          </a:p>
          <a:p>
            <a:pPr>
              <a:lnSpc>
                <a:spcPts val="2400"/>
              </a:lnSpc>
            </a:pPr>
            <a:r>
              <a:rPr lang="zh-CN" altLang="en-US" sz="1600" dirty="0">
                <a:solidFill>
                  <a:schemeClr val="tx2">
                    <a:lumMod val="75000"/>
                  </a:schemeClr>
                </a:solidFill>
                <a:latin typeface="微软雅黑" panose="020B0503020204020204" pitchFamily="34" charset="-122"/>
                <a:ea typeface="微软雅黑" panose="020B0503020204020204" pitchFamily="34" charset="-122"/>
              </a:rPr>
              <a:t>（</a:t>
            </a:r>
            <a:r>
              <a:rPr lang="en-US" altLang="zh-CN" sz="1600" dirty="0">
                <a:solidFill>
                  <a:schemeClr val="tx2">
                    <a:lumMod val="75000"/>
                  </a:schemeClr>
                </a:solidFill>
                <a:latin typeface="微软雅黑" panose="020B0503020204020204" pitchFamily="34" charset="-122"/>
                <a:ea typeface="微软雅黑" panose="020B0503020204020204" pitchFamily="34" charset="-122"/>
              </a:rPr>
              <a:t>7</a:t>
            </a:r>
            <a:r>
              <a:rPr lang="zh-CN" altLang="en-US" sz="1600" dirty="0">
                <a:solidFill>
                  <a:schemeClr val="tx2">
                    <a:lumMod val="75000"/>
                  </a:schemeClr>
                </a:solidFill>
                <a:latin typeface="微软雅黑" panose="020B0503020204020204" pitchFamily="34" charset="-122"/>
                <a:ea typeface="微软雅黑" panose="020B0503020204020204" pitchFamily="34" charset="-122"/>
              </a:rPr>
              <a:t>）原则上应有与本专业相关的支撑专业。</a:t>
            </a:r>
          </a:p>
          <a:p>
            <a:pPr>
              <a:lnSpc>
                <a:spcPts val="2400"/>
              </a:lnSpc>
            </a:pPr>
            <a:endParaRPr lang="zh-CN" altLang="en-US" sz="1600" dirty="0">
              <a:solidFill>
                <a:schemeClr val="tx2">
                  <a:lumMod val="75000"/>
                </a:schemeClr>
              </a:solidFill>
              <a:latin typeface="微软雅黑" panose="020B0503020204020204" pitchFamily="34" charset="-122"/>
              <a:ea typeface="微软雅黑" panose="020B0503020204020204" pitchFamily="34" charset="-122"/>
            </a:endParaRPr>
          </a:p>
        </p:txBody>
      </p:sp>
      <p:sp>
        <p:nvSpPr>
          <p:cNvPr id="29" name="菱形 28"/>
          <p:cNvSpPr/>
          <p:nvPr/>
        </p:nvSpPr>
        <p:spPr>
          <a:xfrm>
            <a:off x="1259632" y="2283718"/>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0" name="菱形 29"/>
          <p:cNvSpPr/>
          <p:nvPr/>
        </p:nvSpPr>
        <p:spPr>
          <a:xfrm>
            <a:off x="1259632" y="2614106"/>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1" name="菱形 30"/>
          <p:cNvSpPr/>
          <p:nvPr/>
        </p:nvSpPr>
        <p:spPr>
          <a:xfrm>
            <a:off x="1259632" y="2912740"/>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2" name="菱形 31"/>
          <p:cNvSpPr/>
          <p:nvPr/>
        </p:nvSpPr>
        <p:spPr>
          <a:xfrm>
            <a:off x="1259632" y="3229347"/>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3" name="菱形 32"/>
          <p:cNvSpPr/>
          <p:nvPr/>
        </p:nvSpPr>
        <p:spPr>
          <a:xfrm>
            <a:off x="1259632" y="3542912"/>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4" name="菱形 33"/>
          <p:cNvSpPr/>
          <p:nvPr/>
        </p:nvSpPr>
        <p:spPr>
          <a:xfrm>
            <a:off x="1259632" y="4136876"/>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5" name="菱形 34"/>
          <p:cNvSpPr/>
          <p:nvPr/>
        </p:nvSpPr>
        <p:spPr>
          <a:xfrm>
            <a:off x="1259632" y="4434433"/>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1686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8" name="矩形 17"/>
          <p:cNvSpPr/>
          <p:nvPr/>
        </p:nvSpPr>
        <p:spPr>
          <a:xfrm>
            <a:off x="539552" y="1275606"/>
            <a:ext cx="8064896" cy="3600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第三章 专业设置条件</a:t>
            </a:r>
          </a:p>
        </p:txBody>
      </p:sp>
      <p:sp>
        <p:nvSpPr>
          <p:cNvPr id="2" name="圆角矩形 1"/>
          <p:cNvSpPr/>
          <p:nvPr/>
        </p:nvSpPr>
        <p:spPr>
          <a:xfrm>
            <a:off x="755650" y="1635760"/>
            <a:ext cx="7632700" cy="949325"/>
          </a:xfrm>
          <a:prstGeom prst="roundRect">
            <a:avLst>
              <a:gd name="adj" fmla="val 24323"/>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nSpc>
                <a:spcPts val="2400"/>
              </a:lnSpc>
            </a:pPr>
            <a:r>
              <a:rPr lang="en-US" altLang="zh-CN" dirty="0">
                <a:latin typeface="微软雅黑" panose="020B0503020204020204" pitchFamily="34" charset="-122"/>
                <a:ea typeface="微软雅黑" panose="020B0503020204020204" pitchFamily="34" charset="-122"/>
              </a:rPr>
              <a:t>2.</a:t>
            </a:r>
            <a:r>
              <a:rPr lang="zh-CN" altLang="en-US" dirty="0">
                <a:latin typeface="微软雅黑" panose="020B0503020204020204" pitchFamily="34" charset="-122"/>
                <a:ea typeface="微软雅黑" panose="020B0503020204020204" pitchFamily="34" charset="-122"/>
              </a:rPr>
              <a:t>新设立的高等职业学校首次设置专业一般不超过</a:t>
            </a:r>
            <a:r>
              <a:rPr lang="en-US" altLang="zh-CN" dirty="0">
                <a:latin typeface="微软雅黑" panose="020B0503020204020204" pitchFamily="34" charset="-122"/>
                <a:ea typeface="微软雅黑" panose="020B0503020204020204" pitchFamily="34" charset="-122"/>
              </a:rPr>
              <a:t>6</a:t>
            </a:r>
            <a:r>
              <a:rPr lang="zh-CN" altLang="en-US" dirty="0">
                <a:latin typeface="微软雅黑" panose="020B0503020204020204" pitchFamily="34" charset="-122"/>
                <a:ea typeface="微软雅黑" panose="020B0503020204020204" pitchFamily="34" charset="-122"/>
              </a:rPr>
              <a:t>个</a:t>
            </a:r>
            <a:r>
              <a:rPr lang="zh-CN" altLang="en-US" dirty="0" smtClean="0">
                <a:latin typeface="微软雅黑" panose="020B0503020204020204" pitchFamily="34" charset="-122"/>
                <a:ea typeface="微软雅黑" panose="020B0503020204020204" pitchFamily="34" charset="-122"/>
              </a:rPr>
              <a:t>，学校</a:t>
            </a:r>
            <a:r>
              <a:rPr lang="zh-CN" altLang="en-US" dirty="0">
                <a:latin typeface="微软雅黑" panose="020B0503020204020204" pitchFamily="34" charset="-122"/>
                <a:ea typeface="微软雅黑" panose="020B0503020204020204" pitchFamily="34" charset="-122"/>
              </a:rPr>
              <a:t>设立</a:t>
            </a:r>
            <a:r>
              <a:rPr lang="en-US" altLang="zh-CN" dirty="0">
                <a:latin typeface="微软雅黑" panose="020B0503020204020204" pitchFamily="34" charset="-122"/>
                <a:ea typeface="微软雅黑" panose="020B0503020204020204" pitchFamily="34" charset="-122"/>
              </a:rPr>
              <a:t>3</a:t>
            </a:r>
            <a:r>
              <a:rPr lang="zh-CN" altLang="en-US" dirty="0">
                <a:latin typeface="微软雅黑" panose="020B0503020204020204" pitchFamily="34" charset="-122"/>
                <a:ea typeface="微软雅黑" panose="020B0503020204020204" pitchFamily="34" charset="-122"/>
              </a:rPr>
              <a:t>年内可累计新增专业</a:t>
            </a:r>
            <a:r>
              <a:rPr lang="en-US" altLang="zh-CN" dirty="0">
                <a:latin typeface="微软雅黑" panose="020B0503020204020204" pitchFamily="34" charset="-122"/>
                <a:ea typeface="微软雅黑" panose="020B0503020204020204" pitchFamily="34" charset="-122"/>
              </a:rPr>
              <a:t>12</a:t>
            </a:r>
            <a:r>
              <a:rPr lang="zh-CN" altLang="en-US" dirty="0">
                <a:latin typeface="微软雅黑" panose="020B0503020204020204" pitchFamily="34" charset="-122"/>
                <a:ea typeface="微软雅黑" panose="020B0503020204020204" pitchFamily="34" charset="-122"/>
              </a:rPr>
              <a:t>个，其他高等</a:t>
            </a:r>
            <a:r>
              <a:rPr lang="zh-CN" altLang="en-US" dirty="0" smtClean="0">
                <a:latin typeface="微软雅黑" panose="020B0503020204020204" pitchFamily="34" charset="-122"/>
                <a:ea typeface="微软雅黑" panose="020B0503020204020204" pitchFamily="34" charset="-122"/>
              </a:rPr>
              <a:t>职业学校</a:t>
            </a:r>
            <a:r>
              <a:rPr lang="zh-CN" altLang="en-US" dirty="0">
                <a:latin typeface="微软雅黑" panose="020B0503020204020204" pitchFamily="34" charset="-122"/>
                <a:ea typeface="微软雅黑" panose="020B0503020204020204" pitchFamily="34" charset="-122"/>
              </a:rPr>
              <a:t>每年新增专业一般不超过</a:t>
            </a:r>
            <a:r>
              <a:rPr lang="en-US" altLang="zh-CN" dirty="0">
                <a:latin typeface="微软雅黑" panose="020B0503020204020204" pitchFamily="34" charset="-122"/>
                <a:ea typeface="微软雅黑" panose="020B0503020204020204" pitchFamily="34" charset="-122"/>
              </a:rPr>
              <a:t>2</a:t>
            </a:r>
            <a:r>
              <a:rPr lang="zh-CN" altLang="en-US" dirty="0">
                <a:latin typeface="微软雅黑" panose="020B0503020204020204" pitchFamily="34" charset="-122"/>
                <a:ea typeface="微软雅黑" panose="020B0503020204020204" pitchFamily="34" charset="-122"/>
              </a:rPr>
              <a:t>个。每所高等职业学校重点办好3-5个专业群</a:t>
            </a:r>
          </a:p>
        </p:txBody>
      </p:sp>
      <p:sp>
        <p:nvSpPr>
          <p:cNvPr id="17" name="圆角矩形 16"/>
          <p:cNvSpPr/>
          <p:nvPr/>
        </p:nvSpPr>
        <p:spPr>
          <a:xfrm>
            <a:off x="784860" y="2681605"/>
            <a:ext cx="3427095" cy="466090"/>
          </a:xfrm>
          <a:prstGeom prst="roundRect">
            <a:avLst>
              <a:gd name="adj" fmla="val 5000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zh-CN" dirty="0">
                <a:latin typeface="微软雅黑" panose="020B0503020204020204" pitchFamily="34" charset="-122"/>
                <a:ea typeface="微软雅黑" panose="020B0503020204020204" pitchFamily="34" charset="-122"/>
              </a:rPr>
              <a:t>3.</a:t>
            </a:r>
            <a:r>
              <a:rPr lang="zh-CN" altLang="en-US" dirty="0">
                <a:latin typeface="微软雅黑" panose="020B0503020204020204" pitchFamily="34" charset="-122"/>
                <a:ea typeface="微软雅黑" panose="020B0503020204020204" pitchFamily="34" charset="-122"/>
              </a:rPr>
              <a:t>鼓励和支持设置的专业</a:t>
            </a:r>
          </a:p>
        </p:txBody>
      </p:sp>
      <p:sp>
        <p:nvSpPr>
          <p:cNvPr id="20" name="圆角矩形 19"/>
          <p:cNvSpPr/>
          <p:nvPr/>
        </p:nvSpPr>
        <p:spPr>
          <a:xfrm>
            <a:off x="4961255" y="2682240"/>
            <a:ext cx="3427095" cy="465455"/>
          </a:xfrm>
          <a:prstGeom prst="roundRect">
            <a:avLst>
              <a:gd name="adj" fmla="val 5000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zh-CN" dirty="0">
                <a:latin typeface="微软雅黑" panose="020B0503020204020204" pitchFamily="34" charset="-122"/>
                <a:ea typeface="微软雅黑" panose="020B0503020204020204" pitchFamily="34" charset="-122"/>
              </a:rPr>
              <a:t>4.</a:t>
            </a:r>
            <a:r>
              <a:rPr lang="zh-CN" altLang="en-US" dirty="0">
                <a:latin typeface="微软雅黑" panose="020B0503020204020204" pitchFamily="34" charset="-122"/>
                <a:ea typeface="微软雅黑" panose="020B0503020204020204" pitchFamily="34" charset="-122"/>
              </a:rPr>
              <a:t>严格限制设置的专业</a:t>
            </a:r>
          </a:p>
        </p:txBody>
      </p:sp>
      <p:sp>
        <p:nvSpPr>
          <p:cNvPr id="4" name="矩形 3"/>
          <p:cNvSpPr/>
          <p:nvPr/>
        </p:nvSpPr>
        <p:spPr>
          <a:xfrm>
            <a:off x="880542" y="3206105"/>
            <a:ext cx="3312368" cy="3600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100" dirty="0">
                <a:latin typeface="微软雅黑" panose="020B0503020204020204" pitchFamily="34" charset="-122"/>
                <a:ea typeface="微软雅黑" panose="020B0503020204020204" pitchFamily="34" charset="-122"/>
              </a:rPr>
              <a:t>（</a:t>
            </a:r>
            <a:r>
              <a:rPr lang="en-US" altLang="zh-CN" sz="1100" dirty="0">
                <a:latin typeface="微软雅黑" panose="020B0503020204020204" pitchFamily="34" charset="-122"/>
                <a:ea typeface="微软雅黑" panose="020B0503020204020204" pitchFamily="34" charset="-122"/>
              </a:rPr>
              <a:t>1</a:t>
            </a:r>
            <a:r>
              <a:rPr lang="zh-CN" altLang="en-US" sz="1100" dirty="0">
                <a:latin typeface="微软雅黑" panose="020B0503020204020204" pitchFamily="34" charset="-122"/>
                <a:ea typeface="微软雅黑" panose="020B0503020204020204" pitchFamily="34" charset="-122"/>
              </a:rPr>
              <a:t>）响应和服务国家战略的专业；</a:t>
            </a:r>
          </a:p>
        </p:txBody>
      </p:sp>
      <p:sp>
        <p:nvSpPr>
          <p:cNvPr id="21" name="矩形 20"/>
          <p:cNvSpPr/>
          <p:nvPr/>
        </p:nvSpPr>
        <p:spPr>
          <a:xfrm>
            <a:off x="880542" y="3623287"/>
            <a:ext cx="3312368" cy="3600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100" dirty="0">
                <a:latin typeface="微软雅黑" panose="020B0503020204020204" pitchFamily="34" charset="-122"/>
                <a:ea typeface="微软雅黑" panose="020B0503020204020204" pitchFamily="34" charset="-122"/>
              </a:rPr>
              <a:t>（</a:t>
            </a:r>
            <a:r>
              <a:rPr lang="en-US" altLang="zh-CN" sz="1100" dirty="0">
                <a:latin typeface="微软雅黑" panose="020B0503020204020204" pitchFamily="34" charset="-122"/>
                <a:ea typeface="微软雅黑" panose="020B0503020204020204" pitchFamily="34" charset="-122"/>
              </a:rPr>
              <a:t>2</a:t>
            </a:r>
            <a:r>
              <a:rPr lang="zh-CN" altLang="en-US" sz="1100" dirty="0">
                <a:latin typeface="微软雅黑" panose="020B0503020204020204" pitchFamily="34" charset="-122"/>
                <a:ea typeface="微软雅黑" panose="020B0503020204020204" pitchFamily="34" charset="-122"/>
              </a:rPr>
              <a:t>）对接广西重点产业、支柱产业</a:t>
            </a:r>
            <a:r>
              <a:rPr lang="zh-CN" altLang="en-US" sz="1100" dirty="0" smtClean="0">
                <a:latin typeface="微软雅黑" panose="020B0503020204020204" pitchFamily="34" charset="-122"/>
                <a:ea typeface="微软雅黑" panose="020B0503020204020204" pitchFamily="34" charset="-122"/>
              </a:rPr>
              <a:t>、战略性</a:t>
            </a:r>
            <a:r>
              <a:rPr lang="zh-CN" altLang="en-US" sz="1100" dirty="0">
                <a:latin typeface="微软雅黑" panose="020B0503020204020204" pitchFamily="34" charset="-122"/>
                <a:ea typeface="微软雅黑" panose="020B0503020204020204" pitchFamily="34" charset="-122"/>
              </a:rPr>
              <a:t>新兴产业、特色产业的专业；</a:t>
            </a:r>
          </a:p>
        </p:txBody>
      </p:sp>
      <p:sp>
        <p:nvSpPr>
          <p:cNvPr id="22" name="矩形 21"/>
          <p:cNvSpPr/>
          <p:nvPr/>
        </p:nvSpPr>
        <p:spPr>
          <a:xfrm>
            <a:off x="880542" y="4040469"/>
            <a:ext cx="3312368" cy="3600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100" dirty="0">
                <a:latin typeface="微软雅黑" panose="020B0503020204020204" pitchFamily="34" charset="-122"/>
                <a:ea typeface="微软雅黑" panose="020B0503020204020204" pitchFamily="34" charset="-122"/>
              </a:rPr>
              <a:t>（</a:t>
            </a:r>
            <a:r>
              <a:rPr lang="en-US" altLang="zh-CN" sz="1100" dirty="0">
                <a:latin typeface="微软雅黑" panose="020B0503020204020204" pitchFamily="34" charset="-122"/>
                <a:ea typeface="微软雅黑" panose="020B0503020204020204" pitchFamily="34" charset="-122"/>
              </a:rPr>
              <a:t>3</a:t>
            </a:r>
            <a:r>
              <a:rPr lang="zh-CN" altLang="en-US" sz="1100" dirty="0">
                <a:latin typeface="微软雅黑" panose="020B0503020204020204" pitchFamily="34" charset="-122"/>
                <a:ea typeface="微软雅黑" panose="020B0503020204020204" pitchFamily="34" charset="-122"/>
              </a:rPr>
              <a:t>）填补广西高等职业教育专科</a:t>
            </a:r>
            <a:r>
              <a:rPr lang="zh-CN" altLang="en-US" sz="1100" dirty="0" smtClean="0">
                <a:latin typeface="微软雅黑" panose="020B0503020204020204" pitchFamily="34" charset="-122"/>
                <a:ea typeface="微软雅黑" panose="020B0503020204020204" pitchFamily="34" charset="-122"/>
              </a:rPr>
              <a:t>专业</a:t>
            </a:r>
            <a:r>
              <a:rPr lang="zh-CN" altLang="en-US" sz="1100" dirty="0">
                <a:latin typeface="微软雅黑" panose="020B0503020204020204" pitchFamily="34" charset="-122"/>
                <a:ea typeface="微软雅黑" panose="020B0503020204020204" pitchFamily="34" charset="-122"/>
              </a:rPr>
              <a:t>设置空白的专业；</a:t>
            </a:r>
          </a:p>
        </p:txBody>
      </p:sp>
      <p:sp>
        <p:nvSpPr>
          <p:cNvPr id="23" name="矩形 22"/>
          <p:cNvSpPr/>
          <p:nvPr/>
        </p:nvSpPr>
        <p:spPr>
          <a:xfrm>
            <a:off x="880542" y="4457650"/>
            <a:ext cx="3312368" cy="3600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100" dirty="0">
                <a:latin typeface="微软雅黑" panose="020B0503020204020204" pitchFamily="34" charset="-122"/>
                <a:ea typeface="微软雅黑" panose="020B0503020204020204" pitchFamily="34" charset="-122"/>
              </a:rPr>
              <a:t>（</a:t>
            </a:r>
            <a:r>
              <a:rPr lang="en-US" altLang="zh-CN" sz="1100" dirty="0">
                <a:latin typeface="微软雅黑" panose="020B0503020204020204" pitchFamily="34" charset="-122"/>
                <a:ea typeface="微软雅黑" panose="020B0503020204020204" pitchFamily="34" charset="-122"/>
              </a:rPr>
              <a:t>4</a:t>
            </a:r>
            <a:r>
              <a:rPr lang="zh-CN" altLang="en-US" sz="1100" dirty="0">
                <a:latin typeface="微软雅黑" panose="020B0503020204020204" pitchFamily="34" charset="-122"/>
                <a:ea typeface="微软雅黑" panose="020B0503020204020204" pitchFamily="34" charset="-122"/>
              </a:rPr>
              <a:t>）彰显学校办学特色的专业。</a:t>
            </a:r>
          </a:p>
        </p:txBody>
      </p:sp>
      <p:sp>
        <p:nvSpPr>
          <p:cNvPr id="24" name="矩形 23"/>
          <p:cNvSpPr/>
          <p:nvPr/>
        </p:nvSpPr>
        <p:spPr>
          <a:xfrm>
            <a:off x="5018707" y="3206105"/>
            <a:ext cx="3312368" cy="36004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100" dirty="0">
                <a:latin typeface="微软雅黑" panose="020B0503020204020204" pitchFamily="34" charset="-122"/>
                <a:ea typeface="微软雅黑" panose="020B0503020204020204" pitchFamily="34" charset="-122"/>
              </a:rPr>
              <a:t>（</a:t>
            </a:r>
            <a:r>
              <a:rPr lang="en-US" altLang="zh-CN" sz="1100" dirty="0">
                <a:latin typeface="微软雅黑" panose="020B0503020204020204" pitchFamily="34" charset="-122"/>
                <a:ea typeface="微软雅黑" panose="020B0503020204020204" pitchFamily="34" charset="-122"/>
              </a:rPr>
              <a:t>1</a:t>
            </a:r>
            <a:r>
              <a:rPr lang="zh-CN" altLang="en-US" sz="1100" dirty="0">
                <a:latin typeface="微软雅黑" panose="020B0503020204020204" pitchFamily="34" charset="-122"/>
                <a:ea typeface="微软雅黑" panose="020B0503020204020204" pitchFamily="34" charset="-122"/>
              </a:rPr>
              <a:t>）与</a:t>
            </a:r>
            <a:r>
              <a:rPr lang="en-US" altLang="zh-CN" sz="1100" dirty="0">
                <a:latin typeface="微软雅黑" panose="020B0503020204020204" pitchFamily="34" charset="-122"/>
                <a:ea typeface="微软雅黑" panose="020B0503020204020204" pitchFamily="34" charset="-122"/>
              </a:rPr>
              <a:t>1</a:t>
            </a:r>
            <a:r>
              <a:rPr lang="zh-CN" altLang="en-US" sz="1100" dirty="0">
                <a:latin typeface="微软雅黑" panose="020B0503020204020204" pitchFamily="34" charset="-122"/>
                <a:ea typeface="微软雅黑" panose="020B0503020204020204" pitchFamily="34" charset="-122"/>
              </a:rPr>
              <a:t>年制中等职业教育专业</a:t>
            </a:r>
            <a:r>
              <a:rPr lang="zh-CN" altLang="en-US" sz="1100" dirty="0" smtClean="0">
                <a:latin typeface="微软雅黑" panose="020B0503020204020204" pitchFamily="34" charset="-122"/>
                <a:ea typeface="微软雅黑" panose="020B0503020204020204" pitchFamily="34" charset="-122"/>
              </a:rPr>
              <a:t>衔接的</a:t>
            </a:r>
            <a:r>
              <a:rPr lang="en-US" altLang="zh-CN" sz="1100" dirty="0">
                <a:latin typeface="微软雅黑" panose="020B0503020204020204" pitchFamily="34" charset="-122"/>
                <a:ea typeface="微软雅黑" panose="020B0503020204020204" pitchFamily="34" charset="-122"/>
              </a:rPr>
              <a:t>2</a:t>
            </a:r>
            <a:r>
              <a:rPr lang="zh-CN" altLang="en-US" sz="1100" dirty="0">
                <a:latin typeface="微软雅黑" panose="020B0503020204020204" pitchFamily="34" charset="-122"/>
                <a:ea typeface="微软雅黑" panose="020B0503020204020204" pitchFamily="34" charset="-122"/>
              </a:rPr>
              <a:t>年制专业；</a:t>
            </a:r>
          </a:p>
        </p:txBody>
      </p:sp>
      <p:sp>
        <p:nvSpPr>
          <p:cNvPr id="25" name="矩形 24"/>
          <p:cNvSpPr/>
          <p:nvPr/>
        </p:nvSpPr>
        <p:spPr>
          <a:xfrm>
            <a:off x="5018707" y="3623287"/>
            <a:ext cx="3312368" cy="36004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100" dirty="0">
                <a:latin typeface="微软雅黑" panose="020B0503020204020204" pitchFamily="34" charset="-122"/>
                <a:ea typeface="微软雅黑" panose="020B0503020204020204" pitchFamily="34" charset="-122"/>
              </a:rPr>
              <a:t>（</a:t>
            </a:r>
            <a:r>
              <a:rPr lang="en-US" altLang="zh-CN" sz="1100" dirty="0">
                <a:latin typeface="微软雅黑" panose="020B0503020204020204" pitchFamily="34" charset="-122"/>
                <a:ea typeface="微软雅黑" panose="020B0503020204020204" pitchFamily="34" charset="-122"/>
              </a:rPr>
              <a:t>2</a:t>
            </a:r>
            <a:r>
              <a:rPr lang="zh-CN" altLang="en-US" sz="1100" dirty="0">
                <a:latin typeface="微软雅黑" panose="020B0503020204020204" pitchFamily="34" charset="-122"/>
                <a:ea typeface="微软雅黑" panose="020B0503020204020204" pitchFamily="34" charset="-122"/>
              </a:rPr>
              <a:t>）广西平均就业率低于</a:t>
            </a:r>
            <a:r>
              <a:rPr lang="en-US" altLang="zh-CN" sz="1100" dirty="0">
                <a:latin typeface="微软雅黑" panose="020B0503020204020204" pitchFamily="34" charset="-122"/>
                <a:ea typeface="微软雅黑" panose="020B0503020204020204" pitchFamily="34" charset="-122"/>
              </a:rPr>
              <a:t>75%</a:t>
            </a:r>
            <a:r>
              <a:rPr lang="zh-CN" altLang="en-US" sz="1100" dirty="0" smtClean="0">
                <a:latin typeface="微软雅黑" panose="020B0503020204020204" pitchFamily="34" charset="-122"/>
                <a:ea typeface="微软雅黑" panose="020B0503020204020204" pitchFamily="34" charset="-122"/>
              </a:rPr>
              <a:t>的专业</a:t>
            </a:r>
            <a:r>
              <a:rPr lang="zh-CN" altLang="en-US" sz="1100" dirty="0">
                <a:latin typeface="微软雅黑" panose="020B0503020204020204" pitchFamily="34" charset="-122"/>
                <a:ea typeface="微软雅黑" panose="020B0503020204020204" pitchFamily="34" charset="-122"/>
              </a:rPr>
              <a:t>；</a:t>
            </a:r>
          </a:p>
        </p:txBody>
      </p:sp>
      <p:sp>
        <p:nvSpPr>
          <p:cNvPr id="26" name="矩形 25"/>
          <p:cNvSpPr/>
          <p:nvPr/>
        </p:nvSpPr>
        <p:spPr>
          <a:xfrm>
            <a:off x="5018707" y="4040469"/>
            <a:ext cx="3312368" cy="36004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100" dirty="0">
                <a:latin typeface="微软雅黑" panose="020B0503020204020204" pitchFamily="34" charset="-122"/>
                <a:ea typeface="微软雅黑" panose="020B0503020204020204" pitchFamily="34" charset="-122"/>
              </a:rPr>
              <a:t>（</a:t>
            </a:r>
            <a:r>
              <a:rPr lang="en-US" altLang="zh-CN" sz="1100" dirty="0">
                <a:latin typeface="微软雅黑" panose="020B0503020204020204" pitchFamily="34" charset="-122"/>
                <a:ea typeface="微软雅黑" panose="020B0503020204020204" pitchFamily="34" charset="-122"/>
              </a:rPr>
              <a:t>3</a:t>
            </a:r>
            <a:r>
              <a:rPr lang="zh-CN" altLang="en-US" sz="1100" dirty="0">
                <a:latin typeface="微软雅黑" panose="020B0503020204020204" pitchFamily="34" charset="-122"/>
                <a:ea typeface="微软雅黑" panose="020B0503020204020204" pitchFamily="34" charset="-122"/>
              </a:rPr>
              <a:t>）广西布点过多的专业；</a:t>
            </a:r>
          </a:p>
        </p:txBody>
      </p:sp>
      <p:sp>
        <p:nvSpPr>
          <p:cNvPr id="27" name="矩形 26"/>
          <p:cNvSpPr/>
          <p:nvPr/>
        </p:nvSpPr>
        <p:spPr>
          <a:xfrm>
            <a:off x="5018707" y="4457650"/>
            <a:ext cx="3312368" cy="36004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100" dirty="0">
                <a:latin typeface="微软雅黑" panose="020B0503020204020204" pitchFamily="34" charset="-122"/>
                <a:ea typeface="微软雅黑" panose="020B0503020204020204" pitchFamily="34" charset="-122"/>
              </a:rPr>
              <a:t>（</a:t>
            </a:r>
            <a:r>
              <a:rPr lang="en-US" altLang="zh-CN" sz="1100" dirty="0">
                <a:latin typeface="微软雅黑" panose="020B0503020204020204" pitchFamily="34" charset="-122"/>
                <a:ea typeface="微软雅黑" panose="020B0503020204020204" pitchFamily="34" charset="-122"/>
              </a:rPr>
              <a:t>4</a:t>
            </a:r>
            <a:r>
              <a:rPr lang="zh-CN" altLang="en-US" sz="1100" dirty="0">
                <a:latin typeface="微软雅黑" panose="020B0503020204020204" pitchFamily="34" charset="-122"/>
                <a:ea typeface="微软雅黑" panose="020B0503020204020204" pitchFamily="34" charset="-122"/>
              </a:rPr>
              <a:t>）与学校办学定位、特色不</a:t>
            </a:r>
            <a:r>
              <a:rPr lang="zh-CN" altLang="en-US" sz="1100" dirty="0" smtClean="0">
                <a:latin typeface="微软雅黑" panose="020B0503020204020204" pitchFamily="34" charset="-122"/>
                <a:ea typeface="微软雅黑" panose="020B0503020204020204" pitchFamily="34" charset="-122"/>
              </a:rPr>
              <a:t>相符的</a:t>
            </a:r>
            <a:r>
              <a:rPr lang="zh-CN" altLang="en-US" sz="1100" dirty="0">
                <a:latin typeface="微软雅黑" panose="020B0503020204020204" pitchFamily="34" charset="-122"/>
                <a:ea typeface="微软雅黑" panose="020B0503020204020204" pitchFamily="34" charset="-122"/>
              </a:rPr>
              <a:t>专业。</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no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16863" cy="707886"/>
          </a:xfrm>
          <a:prstGeom prst="rect">
            <a:avLst/>
          </a:prstGeom>
          <a:noFill/>
        </p:spPr>
        <p:txBody>
          <a:bodyPr wrap="none" rtlCol="0">
            <a:spAutoFit/>
          </a:bodyPr>
          <a:lstStyle/>
          <a:p>
            <a:r>
              <a:rPr lang="en-US" altLang="zh-CN" sz="4000" dirty="0" smtClean="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3220"/>
          </a:xfrm>
          <a:prstGeom prst="rect">
            <a:avLst/>
          </a:prstGeom>
          <a:noFill/>
        </p:spPr>
        <p:txBody>
          <a:bodyPr wrap="square">
            <a:spAutoFit/>
          </a:bodyPr>
          <a:lstStyle/>
          <a:p>
            <a:r>
              <a:rPr lang="zh-CN" altLang="en-US" sz="2800" b="1" spc="600" dirty="0" smtClean="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endPar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endParaRPr>
          </a:p>
        </p:txBody>
      </p:sp>
      <p:sp>
        <p:nvSpPr>
          <p:cNvPr id="18" name="矩形 17"/>
          <p:cNvSpPr/>
          <p:nvPr/>
        </p:nvSpPr>
        <p:spPr>
          <a:xfrm>
            <a:off x="539552" y="1275606"/>
            <a:ext cx="8064896" cy="309634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F57913"/>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第三章 专业设置条件</a:t>
            </a:r>
          </a:p>
        </p:txBody>
      </p:sp>
      <p:sp>
        <p:nvSpPr>
          <p:cNvPr id="2" name="圆角矩形 1"/>
          <p:cNvSpPr/>
          <p:nvPr/>
        </p:nvSpPr>
        <p:spPr>
          <a:xfrm>
            <a:off x="755576" y="1923678"/>
            <a:ext cx="7632848" cy="1656184"/>
          </a:xfrm>
          <a:prstGeom prst="roundRect">
            <a:avLst>
              <a:gd name="adj" fmla="val 24323"/>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nSpc>
                <a:spcPct val="150000"/>
              </a:lnSpc>
            </a:pPr>
            <a:r>
              <a:rPr lang="en-US" altLang="zh-CN" sz="2000" dirty="0">
                <a:latin typeface="微软雅黑" panose="020B0503020204020204" pitchFamily="34" charset="-122"/>
                <a:ea typeface="微软雅黑" panose="020B0503020204020204" pitchFamily="34" charset="-122"/>
              </a:rPr>
              <a:t>5.</a:t>
            </a:r>
            <a:r>
              <a:rPr lang="zh-CN" altLang="en-US" sz="2000" dirty="0">
                <a:latin typeface="微软雅黑" panose="020B0503020204020204" pitchFamily="34" charset="-122"/>
                <a:ea typeface="微软雅黑" panose="020B0503020204020204" pitchFamily="34" charset="-122"/>
              </a:rPr>
              <a:t>专业调整情况应纳入本校高等职业教育质量年度报告</a:t>
            </a:r>
            <a:r>
              <a:rPr lang="zh-CN" altLang="en-US" sz="2000" dirty="0" smtClean="0">
                <a:latin typeface="微软雅黑" panose="020B0503020204020204" pitchFamily="34" charset="-122"/>
                <a:ea typeface="微软雅黑" panose="020B0503020204020204" pitchFamily="34" charset="-122"/>
              </a:rPr>
              <a:t>，并</a:t>
            </a:r>
            <a:r>
              <a:rPr lang="zh-CN" altLang="en-US" sz="2000" dirty="0">
                <a:latin typeface="微软雅黑" panose="020B0503020204020204" pitchFamily="34" charset="-122"/>
                <a:ea typeface="微软雅黑" panose="020B0503020204020204" pitchFamily="34" charset="-122"/>
              </a:rPr>
              <a:t>按时按质发布。</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1396</Words>
  <Application>Microsoft Office PowerPoint</Application>
  <PresentationFormat>全屏显示(16:9)</PresentationFormat>
  <Paragraphs>134</Paragraphs>
  <Slides>15</Slides>
  <Notes>0</Notes>
  <HiddenSlides>0</HiddenSlides>
  <MMClips>0</MMClips>
  <ScaleCrop>false</ScaleCrop>
  <HeadingPairs>
    <vt:vector size="4" baseType="variant">
      <vt:variant>
        <vt:lpstr>主题</vt:lpstr>
      </vt:variant>
      <vt:variant>
        <vt:i4>1</vt:i4>
      </vt:variant>
      <vt:variant>
        <vt:lpstr>幻灯片标题</vt:lpstr>
      </vt:variant>
      <vt:variant>
        <vt:i4>15</vt:i4>
      </vt:variant>
    </vt:vector>
  </HeadingPairs>
  <TitlesOfParts>
    <vt:vector size="16"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Windows 用户</cp:lastModifiedBy>
  <cp:revision>19</cp:revision>
  <dcterms:created xsi:type="dcterms:W3CDTF">2021-08-26T06:02:00Z</dcterms:created>
  <dcterms:modified xsi:type="dcterms:W3CDTF">2021-08-27T00:29:59Z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1443440235874504A33CFF874B90D275</vt:lpwstr>
  </property>
  <property fmtid="{D5CDD505-2E9C-101B-9397-08002B2CF9AE}" pid="3" name="KSOProductBuildVer">
    <vt:lpwstr>2052-11.1.0.10700</vt:lpwstr>
  </property>
</Properties>
</file>