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80" r:id="rId6"/>
    <p:sldId id="279" r:id="rId7"/>
    <p:sldId id="281" r:id="rId8"/>
    <p:sldId id="284" r:id="rId9"/>
    <p:sldId id="287" r:id="rId10"/>
    <p:sldId id="288" r:id="rId11"/>
    <p:sldId id="289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1">
          <p15:clr>
            <a:srgbClr val="A4A3A4"/>
          </p15:clr>
        </p15:guide>
        <p15:guide id="2" pos="3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74B7"/>
    <a:srgbClr val="C4DFF2"/>
    <a:srgbClr val="2969A9"/>
    <a:srgbClr val="61B0E1"/>
    <a:srgbClr val="56ACDF"/>
    <a:srgbClr val="8BC5E9"/>
    <a:srgbClr val="2C72B7"/>
    <a:srgbClr val="B2D6EE"/>
    <a:srgbClr val="55AC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98" autoAdjust="0"/>
    <p:restoredTop sz="95039" autoAdjust="0"/>
  </p:normalViewPr>
  <p:slideViewPr>
    <p:cSldViewPr snapToGrid="0" showGuides="1">
      <p:cViewPr varScale="1">
        <p:scale>
          <a:sx n="85" d="100"/>
          <a:sy n="85" d="100"/>
        </p:scale>
        <p:origin x="605" y="58"/>
      </p:cViewPr>
      <p:guideLst>
        <p:guide orient="horz" pos="521"/>
        <p:guide pos="383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B74E-687A-4E28-B145-F472A6CEFF6B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FDD21-6570-43AA-B2B8-9BDD4D89399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B74E-687A-4E28-B145-F472A6CEFF6B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FDD21-6570-43AA-B2B8-9BDD4D89399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B74E-687A-4E28-B145-F472A6CEFF6B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FDD21-6570-43AA-B2B8-9BDD4D89399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B74E-687A-4E28-B145-F472A6CEFF6B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FDD21-6570-43AA-B2B8-9BDD4D89399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B74E-687A-4E28-B145-F472A6CEFF6B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FDD21-6570-43AA-B2B8-9BDD4D89399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B74E-687A-4E28-B145-F472A6CEFF6B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FDD21-6570-43AA-B2B8-9BDD4D89399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B74E-687A-4E28-B145-F472A6CEFF6B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FDD21-6570-43AA-B2B8-9BDD4D89399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B74E-687A-4E28-B145-F472A6CEFF6B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FDD21-6570-43AA-B2B8-9BDD4D89399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B74E-687A-4E28-B145-F472A6CEFF6B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FDD21-6570-43AA-B2B8-9BDD4D89399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B74E-687A-4E28-B145-F472A6CEFF6B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FDD21-6570-43AA-B2B8-9BDD4D89399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8B74E-687A-4E28-B145-F472A6CEFF6B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FDD21-6570-43AA-B2B8-9BDD4D893997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97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8B74E-687A-4E28-B145-F472A6CEFF6B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FDD21-6570-43AA-B2B8-9BDD4D893997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7" name="组合 6"/>
          <p:cNvGrpSpPr/>
          <p:nvPr userDrawn="1"/>
        </p:nvGrpSpPr>
        <p:grpSpPr>
          <a:xfrm>
            <a:off x="0" y="-6"/>
            <a:ext cx="12192001" cy="6858006"/>
            <a:chOff x="0" y="-6"/>
            <a:chExt cx="12192001" cy="6858006"/>
          </a:xfrm>
        </p:grpSpPr>
        <p:sp>
          <p:nvSpPr>
            <p:cNvPr id="8" name="直角三角形 7"/>
            <p:cNvSpPr/>
            <p:nvPr/>
          </p:nvSpPr>
          <p:spPr>
            <a:xfrm>
              <a:off x="0" y="0"/>
              <a:ext cx="6096000" cy="6858000"/>
            </a:xfrm>
            <a:prstGeom prst="rtTriangle">
              <a:avLst/>
            </a:prstGeom>
            <a:solidFill>
              <a:srgbClr val="56ACD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等腰三角形 8"/>
            <p:cNvSpPr/>
            <p:nvPr/>
          </p:nvSpPr>
          <p:spPr>
            <a:xfrm rot="16200000">
              <a:off x="7273724" y="1939721"/>
              <a:ext cx="6858002" cy="2978553"/>
            </a:xfrm>
            <a:prstGeom prst="triangle">
              <a:avLst/>
            </a:prstGeom>
            <a:solidFill>
              <a:srgbClr val="61B0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任意多边形: 形状 9"/>
            <p:cNvSpPr/>
            <p:nvPr/>
          </p:nvSpPr>
          <p:spPr>
            <a:xfrm>
              <a:off x="777539" y="-6"/>
              <a:ext cx="10976291" cy="6858006"/>
            </a:xfrm>
            <a:custGeom>
              <a:avLst/>
              <a:gdLst>
                <a:gd name="connsiteX0" fmla="*/ 5819514 w 10976291"/>
                <a:gd name="connsiteY0" fmla="*/ 0 h 6858006"/>
                <a:gd name="connsiteX1" fmla="*/ 10976291 w 10976291"/>
                <a:gd name="connsiteY1" fmla="*/ 0 h 6858006"/>
                <a:gd name="connsiteX2" fmla="*/ 5156778 w 10976291"/>
                <a:gd name="connsiteY2" fmla="*/ 6858006 h 6858006"/>
                <a:gd name="connsiteX3" fmla="*/ 3960547 w 10976291"/>
                <a:gd name="connsiteY3" fmla="*/ 6858006 h 6858006"/>
                <a:gd name="connsiteX4" fmla="*/ 3960547 w 10976291"/>
                <a:gd name="connsiteY4" fmla="*/ 6858005 h 6858006"/>
                <a:gd name="connsiteX5" fmla="*/ 0 w 10976291"/>
                <a:gd name="connsiteY5" fmla="*/ 6858005 h 6858006"/>
                <a:gd name="connsiteX6" fmla="*/ 5819514 w 10976291"/>
                <a:gd name="connsiteY6" fmla="*/ 0 h 6858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76291" h="6858006">
                  <a:moveTo>
                    <a:pt x="5819514" y="0"/>
                  </a:moveTo>
                  <a:lnTo>
                    <a:pt x="10976291" y="0"/>
                  </a:lnTo>
                  <a:lnTo>
                    <a:pt x="5156778" y="6858006"/>
                  </a:lnTo>
                  <a:lnTo>
                    <a:pt x="3960547" y="6858006"/>
                  </a:lnTo>
                  <a:lnTo>
                    <a:pt x="3960547" y="6858005"/>
                  </a:lnTo>
                  <a:lnTo>
                    <a:pt x="0" y="6858005"/>
                  </a:lnTo>
                  <a:lnTo>
                    <a:pt x="5819514" y="0"/>
                  </a:lnTo>
                  <a:close/>
                </a:path>
              </a:pathLst>
            </a:custGeom>
            <a:solidFill>
              <a:srgbClr val="C4DF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11" name="直角三角形 10"/>
            <p:cNvSpPr/>
            <p:nvPr/>
          </p:nvSpPr>
          <p:spPr>
            <a:xfrm>
              <a:off x="0" y="3962400"/>
              <a:ext cx="2895600" cy="2895600"/>
            </a:xfrm>
            <a:prstGeom prst="rtTriangle">
              <a:avLst/>
            </a:prstGeom>
            <a:solidFill>
              <a:srgbClr val="2969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3" name="矩形 12"/>
          <p:cNvSpPr/>
          <p:nvPr userDrawn="1"/>
        </p:nvSpPr>
        <p:spPr>
          <a:xfrm>
            <a:off x="379105" y="365125"/>
            <a:ext cx="11433790" cy="6127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矩形 20"/>
          <p:cNvSpPr/>
          <p:nvPr userDrawn="1"/>
        </p:nvSpPr>
        <p:spPr>
          <a:xfrm>
            <a:off x="606894" y="602059"/>
            <a:ext cx="10978213" cy="5725636"/>
          </a:xfrm>
          <a:prstGeom prst="rect">
            <a:avLst/>
          </a:prstGeom>
          <a:noFill/>
          <a:ln w="6350">
            <a:solidFill>
              <a:srgbClr val="61B0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76190-19E5-4778-A316-24501ED4C3D1}" type="datetimeFigureOut">
              <a:rPr lang="zh-CN" altLang="en-US" smtClean="0"/>
              <a:t>2022/2/28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227AF-0112-4188-BF2E-BE5419AC41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组合 38"/>
          <p:cNvGrpSpPr/>
          <p:nvPr/>
        </p:nvGrpSpPr>
        <p:grpSpPr>
          <a:xfrm>
            <a:off x="-9525" y="-6"/>
            <a:ext cx="12192001" cy="6858006"/>
            <a:chOff x="0" y="-6"/>
            <a:chExt cx="12192001" cy="6858006"/>
          </a:xfrm>
        </p:grpSpPr>
        <p:sp>
          <p:nvSpPr>
            <p:cNvPr id="6" name="直角三角形 5"/>
            <p:cNvSpPr/>
            <p:nvPr/>
          </p:nvSpPr>
          <p:spPr>
            <a:xfrm>
              <a:off x="0" y="0"/>
              <a:ext cx="6096000" cy="6858000"/>
            </a:xfrm>
            <a:prstGeom prst="rtTriangle">
              <a:avLst/>
            </a:prstGeom>
            <a:solidFill>
              <a:srgbClr val="56ACD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等腰三角形 7"/>
            <p:cNvSpPr/>
            <p:nvPr/>
          </p:nvSpPr>
          <p:spPr>
            <a:xfrm rot="16200000">
              <a:off x="7273724" y="1939721"/>
              <a:ext cx="6858002" cy="2978553"/>
            </a:xfrm>
            <a:prstGeom prst="triangle">
              <a:avLst/>
            </a:prstGeom>
            <a:solidFill>
              <a:srgbClr val="61B0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任意多边形: 形状 23"/>
            <p:cNvSpPr/>
            <p:nvPr/>
          </p:nvSpPr>
          <p:spPr>
            <a:xfrm>
              <a:off x="777539" y="-6"/>
              <a:ext cx="10976291" cy="6858006"/>
            </a:xfrm>
            <a:custGeom>
              <a:avLst/>
              <a:gdLst>
                <a:gd name="connsiteX0" fmla="*/ 5819514 w 10976291"/>
                <a:gd name="connsiteY0" fmla="*/ 0 h 6858006"/>
                <a:gd name="connsiteX1" fmla="*/ 10976291 w 10976291"/>
                <a:gd name="connsiteY1" fmla="*/ 0 h 6858006"/>
                <a:gd name="connsiteX2" fmla="*/ 5156778 w 10976291"/>
                <a:gd name="connsiteY2" fmla="*/ 6858006 h 6858006"/>
                <a:gd name="connsiteX3" fmla="*/ 3960547 w 10976291"/>
                <a:gd name="connsiteY3" fmla="*/ 6858006 h 6858006"/>
                <a:gd name="connsiteX4" fmla="*/ 3960547 w 10976291"/>
                <a:gd name="connsiteY4" fmla="*/ 6858005 h 6858006"/>
                <a:gd name="connsiteX5" fmla="*/ 0 w 10976291"/>
                <a:gd name="connsiteY5" fmla="*/ 6858005 h 6858006"/>
                <a:gd name="connsiteX6" fmla="*/ 5819514 w 10976291"/>
                <a:gd name="connsiteY6" fmla="*/ 0 h 6858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76291" h="6858006">
                  <a:moveTo>
                    <a:pt x="5819514" y="0"/>
                  </a:moveTo>
                  <a:lnTo>
                    <a:pt x="10976291" y="0"/>
                  </a:lnTo>
                  <a:lnTo>
                    <a:pt x="5156778" y="6858006"/>
                  </a:lnTo>
                  <a:lnTo>
                    <a:pt x="3960547" y="6858006"/>
                  </a:lnTo>
                  <a:lnTo>
                    <a:pt x="3960547" y="6858005"/>
                  </a:lnTo>
                  <a:lnTo>
                    <a:pt x="0" y="6858005"/>
                  </a:lnTo>
                  <a:lnTo>
                    <a:pt x="5819514" y="0"/>
                  </a:lnTo>
                  <a:close/>
                </a:path>
              </a:pathLst>
            </a:custGeom>
            <a:solidFill>
              <a:srgbClr val="C4DF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5" name="直角三角形 4"/>
            <p:cNvSpPr/>
            <p:nvPr/>
          </p:nvSpPr>
          <p:spPr>
            <a:xfrm>
              <a:off x="0" y="3962400"/>
              <a:ext cx="2895600" cy="2895600"/>
            </a:xfrm>
            <a:prstGeom prst="rtTriangle">
              <a:avLst/>
            </a:prstGeom>
            <a:solidFill>
              <a:srgbClr val="2969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1532890" y="686435"/>
            <a:ext cx="8700135" cy="3980180"/>
            <a:chOff x="1562100" y="1203959"/>
            <a:chExt cx="9067800" cy="4602480"/>
          </a:xfrm>
        </p:grpSpPr>
        <p:sp>
          <p:nvSpPr>
            <p:cNvPr id="26" name="矩形 25"/>
            <p:cNvSpPr/>
            <p:nvPr/>
          </p:nvSpPr>
          <p:spPr>
            <a:xfrm>
              <a:off x="1562100" y="1203959"/>
              <a:ext cx="9067800" cy="4602480"/>
            </a:xfrm>
            <a:prstGeom prst="rect">
              <a:avLst/>
            </a:prstGeom>
            <a:noFill/>
            <a:ln w="28575">
              <a:solidFill>
                <a:srgbClr val="2969A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矩形 26"/>
            <p:cNvSpPr/>
            <p:nvPr/>
          </p:nvSpPr>
          <p:spPr>
            <a:xfrm>
              <a:off x="1809750" y="1403969"/>
              <a:ext cx="8572500" cy="4202461"/>
            </a:xfrm>
            <a:prstGeom prst="rect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9" name="文本框 28"/>
          <p:cNvSpPr txBox="1"/>
          <p:nvPr/>
        </p:nvSpPr>
        <p:spPr>
          <a:xfrm>
            <a:off x="2412365" y="1725930"/>
            <a:ext cx="768667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sz="5400" b="1" dirty="0">
                <a:latin typeface="黑体" panose="02010609060101010101" charset="-122"/>
                <a:ea typeface="黑体" panose="02010609060101010101" charset="-122"/>
              </a:rPr>
              <a:t>广西壮族自治区普通</a:t>
            </a:r>
          </a:p>
          <a:p>
            <a:pPr algn="ctr"/>
            <a:r>
              <a:rPr sz="5400" b="1" dirty="0">
                <a:latin typeface="黑体" panose="02010609060101010101" charset="-122"/>
                <a:ea typeface="黑体" panose="02010609060101010101" charset="-122"/>
              </a:rPr>
              <a:t>本科高校实习管理办法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912995" y="5326380"/>
            <a:ext cx="268541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latin typeface="黑体" panose="02010609060101010101" charset="-122"/>
                <a:ea typeface="黑体" panose="02010609060101010101" charset="-122"/>
              </a:rPr>
              <a:t>二〇二二年二月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等腰三角形 5"/>
          <p:cNvSpPr/>
          <p:nvPr/>
        </p:nvSpPr>
        <p:spPr>
          <a:xfrm rot="16200000">
            <a:off x="9524540" y="1052018"/>
            <a:ext cx="3719485" cy="1615439"/>
          </a:xfrm>
          <a:prstGeom prst="triangle">
            <a:avLst/>
          </a:prstGeom>
          <a:solidFill>
            <a:srgbClr val="61B0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直角三角形 7"/>
          <p:cNvSpPr/>
          <p:nvPr/>
        </p:nvSpPr>
        <p:spPr>
          <a:xfrm>
            <a:off x="0" y="3962400"/>
            <a:ext cx="2895600" cy="2895600"/>
          </a:xfrm>
          <a:prstGeom prst="rtTriangle">
            <a:avLst/>
          </a:prstGeom>
          <a:solidFill>
            <a:srgbClr val="2969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任意多边形: 形状 11"/>
          <p:cNvSpPr/>
          <p:nvPr/>
        </p:nvSpPr>
        <p:spPr>
          <a:xfrm>
            <a:off x="0" y="2362200"/>
            <a:ext cx="3372284" cy="4495798"/>
          </a:xfrm>
          <a:custGeom>
            <a:avLst/>
            <a:gdLst>
              <a:gd name="connsiteX0" fmla="*/ 0 w 3372284"/>
              <a:gd name="connsiteY0" fmla="*/ 0 h 4495798"/>
              <a:gd name="connsiteX1" fmla="*/ 2248335 w 3372284"/>
              <a:gd name="connsiteY1" fmla="*/ 0 h 4495798"/>
              <a:gd name="connsiteX2" fmla="*/ 3372284 w 3372284"/>
              <a:gd name="connsiteY2" fmla="*/ 4495798 h 4495798"/>
              <a:gd name="connsiteX3" fmla="*/ 0 w 3372284"/>
              <a:gd name="connsiteY3" fmla="*/ 4495798 h 4495798"/>
              <a:gd name="connsiteX4" fmla="*/ 0 w 3372284"/>
              <a:gd name="connsiteY4" fmla="*/ 0 h 4495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72284" h="4495798">
                <a:moveTo>
                  <a:pt x="0" y="0"/>
                </a:moveTo>
                <a:lnTo>
                  <a:pt x="2248335" y="0"/>
                </a:lnTo>
                <a:lnTo>
                  <a:pt x="3372284" y="4495798"/>
                </a:lnTo>
                <a:lnTo>
                  <a:pt x="0" y="4495798"/>
                </a:lnTo>
                <a:lnTo>
                  <a:pt x="0" y="0"/>
                </a:lnTo>
                <a:close/>
              </a:path>
            </a:pathLst>
          </a:custGeom>
          <a:solidFill>
            <a:srgbClr val="2C72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19" name="任意多边形: 形状 18"/>
          <p:cNvSpPr/>
          <p:nvPr/>
        </p:nvSpPr>
        <p:spPr>
          <a:xfrm>
            <a:off x="-56210" y="0"/>
            <a:ext cx="4459683" cy="5105406"/>
          </a:xfrm>
          <a:custGeom>
            <a:avLst/>
            <a:gdLst>
              <a:gd name="connsiteX0" fmla="*/ 620748 w 4459683"/>
              <a:gd name="connsiteY0" fmla="*/ 0 h 5105406"/>
              <a:gd name="connsiteX1" fmla="*/ 4459683 w 4459683"/>
              <a:gd name="connsiteY1" fmla="*/ 0 h 5105406"/>
              <a:gd name="connsiteX2" fmla="*/ 127378 w 4459683"/>
              <a:gd name="connsiteY2" fmla="*/ 5105406 h 5105406"/>
              <a:gd name="connsiteX3" fmla="*/ 56210 w 4459683"/>
              <a:gd name="connsiteY3" fmla="*/ 5105406 h 5105406"/>
              <a:gd name="connsiteX4" fmla="*/ 56210 w 4459683"/>
              <a:gd name="connsiteY4" fmla="*/ 731520 h 5105406"/>
              <a:gd name="connsiteX5" fmla="*/ 0 w 4459683"/>
              <a:gd name="connsiteY5" fmla="*/ 731520 h 5105406"/>
              <a:gd name="connsiteX6" fmla="*/ 620748 w 4459683"/>
              <a:gd name="connsiteY6" fmla="*/ 0 h 5105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9683" h="5105406">
                <a:moveTo>
                  <a:pt x="620748" y="0"/>
                </a:moveTo>
                <a:lnTo>
                  <a:pt x="4459683" y="0"/>
                </a:lnTo>
                <a:lnTo>
                  <a:pt x="127378" y="5105406"/>
                </a:lnTo>
                <a:lnTo>
                  <a:pt x="56210" y="5105406"/>
                </a:lnTo>
                <a:lnTo>
                  <a:pt x="56210" y="731520"/>
                </a:lnTo>
                <a:lnTo>
                  <a:pt x="0" y="731520"/>
                </a:lnTo>
                <a:lnTo>
                  <a:pt x="620748" y="0"/>
                </a:lnTo>
                <a:close/>
              </a:path>
            </a:pathLst>
          </a:custGeom>
          <a:solidFill>
            <a:srgbClr val="C4D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22" name="TextBox 59"/>
          <p:cNvSpPr txBox="1">
            <a:spLocks noChangeArrowheads="1"/>
          </p:cNvSpPr>
          <p:nvPr/>
        </p:nvSpPr>
        <p:spPr bwMode="auto">
          <a:xfrm flipH="1">
            <a:off x="363094" y="794100"/>
            <a:ext cx="2169412" cy="12003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9pPr>
          </a:lstStyle>
          <a:p>
            <a:pPr algn="ctr" defTabSz="685800">
              <a:defRPr/>
            </a:pPr>
            <a:r>
              <a:rPr lang="zh-CN" altLang="en-US" sz="4800" b="1" kern="0" dirty="0">
                <a:latin typeface="汉仪雅酷黑 75W" panose="020B0804020202020204" pitchFamily="34" charset="-122"/>
                <a:ea typeface="汉仪雅酷黑 75W" panose="020B0804020202020204" pitchFamily="34" charset="-122"/>
              </a:rPr>
              <a:t>目</a:t>
            </a:r>
            <a:r>
              <a:rPr lang="en-US" altLang="zh-CN" sz="4800" b="1" kern="0" dirty="0">
                <a:latin typeface="汉仪雅酷黑 75W" panose="020B0804020202020204" pitchFamily="34" charset="-122"/>
                <a:ea typeface="汉仪雅酷黑 75W" panose="020B0804020202020204" pitchFamily="34" charset="-122"/>
              </a:rPr>
              <a:t>/</a:t>
            </a:r>
            <a:r>
              <a:rPr lang="zh-CN" altLang="en-US" sz="4800" b="1" kern="0" dirty="0">
                <a:latin typeface="汉仪雅酷黑 75W" panose="020B0804020202020204" pitchFamily="34" charset="-122"/>
                <a:ea typeface="汉仪雅酷黑 75W" panose="020B0804020202020204" pitchFamily="34" charset="-122"/>
              </a:rPr>
              <a:t>录</a:t>
            </a:r>
            <a:endParaRPr lang="en-US" altLang="zh-CN" sz="4800" b="1" kern="0" dirty="0">
              <a:latin typeface="汉仪雅酷黑 75W" panose="020B0804020202020204" pitchFamily="34" charset="-122"/>
              <a:ea typeface="汉仪雅酷黑 75W" panose="020B0804020202020204" pitchFamily="34" charset="-122"/>
            </a:endParaRPr>
          </a:p>
          <a:p>
            <a:pPr algn="ctr" defTabSz="685800">
              <a:defRPr/>
            </a:pPr>
            <a:r>
              <a:rPr lang="en-US" altLang="ko-KR" sz="2400" b="1" kern="0" dirty="0">
                <a:latin typeface="汉仪雅酷黑 75W" panose="020B0804020202020204" pitchFamily="34" charset="-122"/>
                <a:ea typeface="汉仪雅酷黑 75W" panose="020B0804020202020204" pitchFamily="34" charset="-122"/>
              </a:rPr>
              <a:t>CONTENTS</a:t>
            </a:r>
            <a:endParaRPr lang="en-US" altLang="ko-KR" kern="0" dirty="0">
              <a:latin typeface="汉仪雅酷黑 75W" panose="020B0804020202020204" pitchFamily="34" charset="-122"/>
              <a:ea typeface="汉仪雅酷黑 75W" panose="020B0804020202020204" pitchFamily="34" charset="-122"/>
            </a:endParaRPr>
          </a:p>
        </p:txBody>
      </p:sp>
      <p:grpSp>
        <p:nvGrpSpPr>
          <p:cNvPr id="53" name="组合 52"/>
          <p:cNvGrpSpPr/>
          <p:nvPr/>
        </p:nvGrpSpPr>
        <p:grpSpPr>
          <a:xfrm>
            <a:off x="4563745" y="1414780"/>
            <a:ext cx="6417945" cy="4235185"/>
            <a:chOff x="4169396" y="1704803"/>
            <a:chExt cx="3705368" cy="2590763"/>
          </a:xfrm>
        </p:grpSpPr>
        <p:grpSp>
          <p:nvGrpSpPr>
            <p:cNvPr id="23" name="组合 22"/>
            <p:cNvGrpSpPr/>
            <p:nvPr/>
          </p:nvGrpSpPr>
          <p:grpSpPr>
            <a:xfrm>
              <a:off x="4169396" y="1704803"/>
              <a:ext cx="3705368" cy="564021"/>
              <a:chOff x="7084931" y="2085818"/>
              <a:chExt cx="3705368" cy="564021"/>
            </a:xfrm>
          </p:grpSpPr>
          <p:sp>
            <p:nvSpPr>
              <p:cNvPr id="24" name="矩形 23"/>
              <p:cNvSpPr/>
              <p:nvPr/>
            </p:nvSpPr>
            <p:spPr>
              <a:xfrm>
                <a:off x="7084931" y="2098241"/>
                <a:ext cx="521713" cy="539353"/>
              </a:xfrm>
              <a:prstGeom prst="rect">
                <a:avLst/>
              </a:prstGeom>
              <a:solidFill>
                <a:srgbClr val="2C72B7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4000" b="1" dirty="0">
                    <a:solidFill>
                      <a:schemeClr val="bg1"/>
                    </a:solidFill>
                    <a:latin typeface="汉仪雅酷黑 75W" panose="020B0804020202020204" pitchFamily="34" charset="-122"/>
                    <a:ea typeface="汉仪雅酷黑 75W" panose="020B0804020202020204" pitchFamily="34" charset="-122"/>
                  </a:rPr>
                  <a:t>01</a:t>
                </a:r>
              </a:p>
            </p:txBody>
          </p:sp>
          <p:sp>
            <p:nvSpPr>
              <p:cNvPr id="26" name="文本框 25"/>
              <p:cNvSpPr txBox="1"/>
              <p:nvPr/>
            </p:nvSpPr>
            <p:spPr>
              <a:xfrm>
                <a:off x="7759607" y="2085818"/>
                <a:ext cx="3030692" cy="5640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5400" b="1" dirty="0">
                    <a:latin typeface="汉仪雅酷黑 75W" panose="020B0804020202020204" pitchFamily="34" charset="-122"/>
                    <a:ea typeface="汉仪雅酷黑 75W" panose="020B0804020202020204" pitchFamily="34" charset="-122"/>
                  </a:rPr>
                  <a:t>编制背景</a:t>
                </a:r>
              </a:p>
            </p:txBody>
          </p:sp>
        </p:grpSp>
        <p:grpSp>
          <p:nvGrpSpPr>
            <p:cNvPr id="33" name="组合 32"/>
            <p:cNvGrpSpPr/>
            <p:nvPr/>
          </p:nvGrpSpPr>
          <p:grpSpPr>
            <a:xfrm>
              <a:off x="4169396" y="2718293"/>
              <a:ext cx="3705368" cy="564021"/>
              <a:chOff x="7084931" y="2152243"/>
              <a:chExt cx="3705368" cy="564021"/>
            </a:xfrm>
          </p:grpSpPr>
          <p:sp>
            <p:nvSpPr>
              <p:cNvPr id="34" name="矩形 33"/>
              <p:cNvSpPr/>
              <p:nvPr/>
            </p:nvSpPr>
            <p:spPr>
              <a:xfrm>
                <a:off x="7084931" y="2158838"/>
                <a:ext cx="521713" cy="539353"/>
              </a:xfrm>
              <a:prstGeom prst="rect">
                <a:avLst/>
              </a:prstGeom>
              <a:solidFill>
                <a:srgbClr val="C4DFF2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4000" b="1" dirty="0">
                    <a:solidFill>
                      <a:schemeClr val="tx1"/>
                    </a:solidFill>
                    <a:latin typeface="汉仪雅酷黑 75W" panose="020B0804020202020204" pitchFamily="34" charset="-122"/>
                    <a:ea typeface="汉仪雅酷黑 75W" panose="020B0804020202020204" pitchFamily="34" charset="-122"/>
                  </a:rPr>
                  <a:t>02</a:t>
                </a:r>
              </a:p>
            </p:txBody>
          </p:sp>
          <p:sp>
            <p:nvSpPr>
              <p:cNvPr id="36" name="文本框 35"/>
              <p:cNvSpPr txBox="1"/>
              <p:nvPr/>
            </p:nvSpPr>
            <p:spPr>
              <a:xfrm>
                <a:off x="7759607" y="2152243"/>
                <a:ext cx="3030692" cy="5640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5400" b="1" dirty="0">
                    <a:latin typeface="汉仪雅酷黑 75W" panose="020B0804020202020204" pitchFamily="34" charset="-122"/>
                    <a:ea typeface="汉仪雅酷黑 75W" panose="020B0804020202020204" pitchFamily="34" charset="-122"/>
                  </a:rPr>
                  <a:t>主要内容</a:t>
                </a:r>
              </a:p>
            </p:txBody>
          </p:sp>
        </p:grpSp>
        <p:grpSp>
          <p:nvGrpSpPr>
            <p:cNvPr id="40" name="组合 39"/>
            <p:cNvGrpSpPr/>
            <p:nvPr/>
          </p:nvGrpSpPr>
          <p:grpSpPr>
            <a:xfrm>
              <a:off x="4169396" y="3731545"/>
              <a:ext cx="3705368" cy="564021"/>
              <a:chOff x="7084931" y="2097883"/>
              <a:chExt cx="3705368" cy="564021"/>
            </a:xfrm>
          </p:grpSpPr>
          <p:sp>
            <p:nvSpPr>
              <p:cNvPr id="46" name="矩形 45"/>
              <p:cNvSpPr/>
              <p:nvPr/>
            </p:nvSpPr>
            <p:spPr>
              <a:xfrm>
                <a:off x="7084931" y="2098241"/>
                <a:ext cx="521713" cy="539353"/>
              </a:xfrm>
              <a:prstGeom prst="rect">
                <a:avLst/>
              </a:prstGeom>
              <a:solidFill>
                <a:srgbClr val="2C72B7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4000" b="1" dirty="0">
                    <a:solidFill>
                      <a:schemeClr val="bg1"/>
                    </a:solidFill>
                    <a:latin typeface="汉仪雅酷黑 75W" panose="020B0804020202020204" pitchFamily="34" charset="-122"/>
                    <a:ea typeface="汉仪雅酷黑 75W" panose="020B0804020202020204" pitchFamily="34" charset="-122"/>
                  </a:rPr>
                  <a:t>03</a:t>
                </a:r>
              </a:p>
            </p:txBody>
          </p:sp>
          <p:sp>
            <p:nvSpPr>
              <p:cNvPr id="48" name="文本框 47"/>
              <p:cNvSpPr txBox="1"/>
              <p:nvPr/>
            </p:nvSpPr>
            <p:spPr>
              <a:xfrm>
                <a:off x="7759607" y="2097883"/>
                <a:ext cx="3030692" cy="5640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5400" b="1" dirty="0">
                    <a:latin typeface="汉仪雅酷黑 75W" panose="020B0804020202020204" pitchFamily="34" charset="-122"/>
                    <a:ea typeface="汉仪雅酷黑 75W" panose="020B0804020202020204" pitchFamily="34" charset="-122"/>
                  </a:rPr>
                  <a:t>突出亮点</a:t>
                </a:r>
              </a:p>
            </p:txBody>
          </p: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角三角形 7"/>
          <p:cNvSpPr/>
          <p:nvPr/>
        </p:nvSpPr>
        <p:spPr>
          <a:xfrm>
            <a:off x="0" y="3962400"/>
            <a:ext cx="2895600" cy="2895600"/>
          </a:xfrm>
          <a:prstGeom prst="rtTriangle">
            <a:avLst/>
          </a:prstGeom>
          <a:solidFill>
            <a:srgbClr val="2969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任意多边形: 形状 11"/>
          <p:cNvSpPr/>
          <p:nvPr/>
        </p:nvSpPr>
        <p:spPr>
          <a:xfrm>
            <a:off x="-56210" y="0"/>
            <a:ext cx="4459683" cy="5105406"/>
          </a:xfrm>
          <a:custGeom>
            <a:avLst/>
            <a:gdLst>
              <a:gd name="connsiteX0" fmla="*/ 620748 w 4459683"/>
              <a:gd name="connsiteY0" fmla="*/ 0 h 5105406"/>
              <a:gd name="connsiteX1" fmla="*/ 4459683 w 4459683"/>
              <a:gd name="connsiteY1" fmla="*/ 0 h 5105406"/>
              <a:gd name="connsiteX2" fmla="*/ 127378 w 4459683"/>
              <a:gd name="connsiteY2" fmla="*/ 5105406 h 5105406"/>
              <a:gd name="connsiteX3" fmla="*/ 56210 w 4459683"/>
              <a:gd name="connsiteY3" fmla="*/ 5105406 h 5105406"/>
              <a:gd name="connsiteX4" fmla="*/ 56210 w 4459683"/>
              <a:gd name="connsiteY4" fmla="*/ 731520 h 5105406"/>
              <a:gd name="connsiteX5" fmla="*/ 0 w 4459683"/>
              <a:gd name="connsiteY5" fmla="*/ 731520 h 5105406"/>
              <a:gd name="connsiteX6" fmla="*/ 620748 w 4459683"/>
              <a:gd name="connsiteY6" fmla="*/ 0 h 5105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9683" h="5105406">
                <a:moveTo>
                  <a:pt x="620748" y="0"/>
                </a:moveTo>
                <a:lnTo>
                  <a:pt x="4459683" y="0"/>
                </a:lnTo>
                <a:lnTo>
                  <a:pt x="127378" y="5105406"/>
                </a:lnTo>
                <a:lnTo>
                  <a:pt x="56210" y="5105406"/>
                </a:lnTo>
                <a:lnTo>
                  <a:pt x="56210" y="731520"/>
                </a:lnTo>
                <a:lnTo>
                  <a:pt x="0" y="731520"/>
                </a:lnTo>
                <a:lnTo>
                  <a:pt x="620748" y="0"/>
                </a:lnTo>
                <a:close/>
              </a:path>
            </a:pathLst>
          </a:custGeom>
          <a:solidFill>
            <a:srgbClr val="C4D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grpSp>
        <p:nvGrpSpPr>
          <p:cNvPr id="13" name="组合 12"/>
          <p:cNvGrpSpPr/>
          <p:nvPr/>
        </p:nvGrpSpPr>
        <p:grpSpPr>
          <a:xfrm>
            <a:off x="1689403" y="412561"/>
            <a:ext cx="3726179" cy="829945"/>
            <a:chOff x="7092020" y="1975874"/>
            <a:chExt cx="2773276" cy="829945"/>
          </a:xfrm>
        </p:grpSpPr>
        <p:sp>
          <p:nvSpPr>
            <p:cNvPr id="14" name="矩形 13"/>
            <p:cNvSpPr/>
            <p:nvPr/>
          </p:nvSpPr>
          <p:spPr>
            <a:xfrm>
              <a:off x="7092020" y="2037281"/>
              <a:ext cx="610832" cy="708630"/>
            </a:xfrm>
            <a:prstGeom prst="rect">
              <a:avLst/>
            </a:prstGeom>
            <a:solidFill>
              <a:srgbClr val="2C72B7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b="1" dirty="0">
                  <a:solidFill>
                    <a:schemeClr val="bg1"/>
                  </a:solidFill>
                  <a:latin typeface="汉仪雅酷黑 75W" panose="020B0804020202020204" pitchFamily="34" charset="-122"/>
                  <a:ea typeface="汉仪雅酷黑 75W" panose="020B0804020202020204" pitchFamily="34" charset="-122"/>
                </a:rPr>
                <a:t>01</a:t>
              </a: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7773051" y="1975874"/>
              <a:ext cx="2092245" cy="8299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800" b="1" dirty="0">
                  <a:latin typeface="汉仪雅酷黑 75W" panose="020B0804020202020204" pitchFamily="34" charset="-122"/>
                  <a:ea typeface="汉仪雅酷黑 75W" panose="020B0804020202020204" pitchFamily="34" charset="-122"/>
                </a:rPr>
                <a:t>编制背景</a:t>
              </a:r>
            </a:p>
          </p:txBody>
        </p:sp>
      </p:grpSp>
      <p:sp>
        <p:nvSpPr>
          <p:cNvPr id="18" name="等腰三角形 17"/>
          <p:cNvSpPr/>
          <p:nvPr/>
        </p:nvSpPr>
        <p:spPr>
          <a:xfrm>
            <a:off x="3002915" y="5048250"/>
            <a:ext cx="9189720" cy="1809750"/>
          </a:xfrm>
          <a:prstGeom prst="triangle">
            <a:avLst/>
          </a:prstGeom>
          <a:solidFill>
            <a:srgbClr val="61B0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2390775" y="2032000"/>
            <a:ext cx="8809990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50"/>
              </a:spcAft>
            </a:pPr>
            <a:r>
              <a:rPr lang="en-US" altLang="zh-CN" sz="2800">
                <a:solidFill>
                  <a:schemeClr val="accent4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2019年7月，教育部发布《关于加强和规范普通本科高校实习管理工作的意见》（教高函〔2019〕12号），强调加强大学生实践能力、创新精神和社会责任感的培养，是提高高等教育人才培养质量的重要内容。为贯彻落实该文件精神，研究制定符合我区实际情况的普通本科高校实习管理办法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958975" y="1448435"/>
            <a:ext cx="41021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effectLst>
                  <a:outerShdw dist="38100" dir="2700000" algn="tl" rotWithShape="0">
                    <a:schemeClr val="accent2"/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</a:t>
            </a:r>
            <a:r>
              <a:rPr lang="en-US" altLang="zh-CN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1.1 </a:t>
            </a:r>
            <a:r>
              <a:rPr lang="zh-CN" altLang="en-US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国家政策要求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角三角形 7"/>
          <p:cNvSpPr/>
          <p:nvPr/>
        </p:nvSpPr>
        <p:spPr>
          <a:xfrm>
            <a:off x="0" y="3962400"/>
            <a:ext cx="2895600" cy="2895600"/>
          </a:xfrm>
          <a:prstGeom prst="rtTriangle">
            <a:avLst/>
          </a:prstGeom>
          <a:solidFill>
            <a:srgbClr val="2969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任意多边形: 形状 11"/>
          <p:cNvSpPr/>
          <p:nvPr/>
        </p:nvSpPr>
        <p:spPr>
          <a:xfrm>
            <a:off x="-56210" y="0"/>
            <a:ext cx="4459683" cy="5105406"/>
          </a:xfrm>
          <a:custGeom>
            <a:avLst/>
            <a:gdLst>
              <a:gd name="connsiteX0" fmla="*/ 620748 w 4459683"/>
              <a:gd name="connsiteY0" fmla="*/ 0 h 5105406"/>
              <a:gd name="connsiteX1" fmla="*/ 4459683 w 4459683"/>
              <a:gd name="connsiteY1" fmla="*/ 0 h 5105406"/>
              <a:gd name="connsiteX2" fmla="*/ 127378 w 4459683"/>
              <a:gd name="connsiteY2" fmla="*/ 5105406 h 5105406"/>
              <a:gd name="connsiteX3" fmla="*/ 56210 w 4459683"/>
              <a:gd name="connsiteY3" fmla="*/ 5105406 h 5105406"/>
              <a:gd name="connsiteX4" fmla="*/ 56210 w 4459683"/>
              <a:gd name="connsiteY4" fmla="*/ 731520 h 5105406"/>
              <a:gd name="connsiteX5" fmla="*/ 0 w 4459683"/>
              <a:gd name="connsiteY5" fmla="*/ 731520 h 5105406"/>
              <a:gd name="connsiteX6" fmla="*/ 620748 w 4459683"/>
              <a:gd name="connsiteY6" fmla="*/ 0 h 5105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9683" h="5105406">
                <a:moveTo>
                  <a:pt x="620748" y="0"/>
                </a:moveTo>
                <a:lnTo>
                  <a:pt x="4459683" y="0"/>
                </a:lnTo>
                <a:lnTo>
                  <a:pt x="127378" y="5105406"/>
                </a:lnTo>
                <a:lnTo>
                  <a:pt x="56210" y="5105406"/>
                </a:lnTo>
                <a:lnTo>
                  <a:pt x="56210" y="731520"/>
                </a:lnTo>
                <a:lnTo>
                  <a:pt x="0" y="731520"/>
                </a:lnTo>
                <a:lnTo>
                  <a:pt x="620748" y="0"/>
                </a:lnTo>
                <a:close/>
              </a:path>
            </a:pathLst>
          </a:custGeom>
          <a:solidFill>
            <a:srgbClr val="C4D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grpSp>
        <p:nvGrpSpPr>
          <p:cNvPr id="13" name="组合 12"/>
          <p:cNvGrpSpPr/>
          <p:nvPr/>
        </p:nvGrpSpPr>
        <p:grpSpPr>
          <a:xfrm>
            <a:off x="1650668" y="374461"/>
            <a:ext cx="3726179" cy="829945"/>
            <a:chOff x="7092020" y="1975874"/>
            <a:chExt cx="2773276" cy="829945"/>
          </a:xfrm>
        </p:grpSpPr>
        <p:sp>
          <p:nvSpPr>
            <p:cNvPr id="14" name="矩形 13"/>
            <p:cNvSpPr/>
            <p:nvPr/>
          </p:nvSpPr>
          <p:spPr>
            <a:xfrm>
              <a:off x="7092020" y="2037281"/>
              <a:ext cx="579611" cy="708630"/>
            </a:xfrm>
            <a:prstGeom prst="rect">
              <a:avLst/>
            </a:prstGeom>
            <a:solidFill>
              <a:srgbClr val="2C72B7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b="1" dirty="0">
                  <a:solidFill>
                    <a:schemeClr val="bg1"/>
                  </a:solidFill>
                  <a:latin typeface="汉仪雅酷黑 75W" panose="020B0804020202020204" pitchFamily="34" charset="-122"/>
                  <a:ea typeface="汉仪雅酷黑 75W" panose="020B0804020202020204" pitchFamily="34" charset="-122"/>
                </a:rPr>
                <a:t>01</a:t>
              </a: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7773051" y="1975874"/>
              <a:ext cx="2092245" cy="8299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800" b="1" dirty="0">
                  <a:latin typeface="汉仪雅酷黑 75W" panose="020B0804020202020204" pitchFamily="34" charset="-122"/>
                  <a:ea typeface="汉仪雅酷黑 75W" panose="020B0804020202020204" pitchFamily="34" charset="-122"/>
                </a:rPr>
                <a:t>编制背景</a:t>
              </a:r>
            </a:p>
          </p:txBody>
        </p:sp>
      </p:grpSp>
      <p:sp>
        <p:nvSpPr>
          <p:cNvPr id="18" name="等腰三角形 17"/>
          <p:cNvSpPr/>
          <p:nvPr/>
        </p:nvSpPr>
        <p:spPr>
          <a:xfrm>
            <a:off x="3002915" y="5048250"/>
            <a:ext cx="9189720" cy="1809750"/>
          </a:xfrm>
          <a:prstGeom prst="triangle">
            <a:avLst/>
          </a:prstGeom>
          <a:solidFill>
            <a:srgbClr val="61B0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2351405" y="2148205"/>
            <a:ext cx="8840470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50"/>
              </a:spcAft>
            </a:pPr>
            <a:r>
              <a:rPr lang="en-US" altLang="zh-CN" sz="2800">
                <a:solidFill>
                  <a:schemeClr val="accent4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近年来，大学生实习工作稳定开展、质量稳步提高。但同时，部分高校对实习不够重视、实习经费投入不足、实习基地建设不规范、实习组织管理不到位等现象仍然存在，在一定程度上影响了人才培养质量整体提升。该办法的出台将有效加强我区普通本科高校学生实习的规范化管理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939290" y="1415415"/>
            <a:ext cx="40633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effectLst>
                  <a:outerShdw dist="38100" dir="2700000" algn="tl" rotWithShape="0">
                    <a:schemeClr val="accent2"/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</a:t>
            </a:r>
            <a:r>
              <a:rPr lang="en-US" altLang="zh-CN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1.2 </a:t>
            </a:r>
            <a:r>
              <a:rPr lang="zh-CN" altLang="en-US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我区现实需求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角三角形 7"/>
          <p:cNvSpPr/>
          <p:nvPr/>
        </p:nvSpPr>
        <p:spPr>
          <a:xfrm>
            <a:off x="0" y="3962400"/>
            <a:ext cx="2895600" cy="2895600"/>
          </a:xfrm>
          <a:prstGeom prst="rtTriangle">
            <a:avLst/>
          </a:prstGeom>
          <a:solidFill>
            <a:srgbClr val="2969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任意多边形: 形状 11"/>
          <p:cNvSpPr/>
          <p:nvPr/>
        </p:nvSpPr>
        <p:spPr>
          <a:xfrm>
            <a:off x="-56210" y="0"/>
            <a:ext cx="4459683" cy="5105406"/>
          </a:xfrm>
          <a:custGeom>
            <a:avLst/>
            <a:gdLst>
              <a:gd name="connsiteX0" fmla="*/ 620748 w 4459683"/>
              <a:gd name="connsiteY0" fmla="*/ 0 h 5105406"/>
              <a:gd name="connsiteX1" fmla="*/ 4459683 w 4459683"/>
              <a:gd name="connsiteY1" fmla="*/ 0 h 5105406"/>
              <a:gd name="connsiteX2" fmla="*/ 127378 w 4459683"/>
              <a:gd name="connsiteY2" fmla="*/ 5105406 h 5105406"/>
              <a:gd name="connsiteX3" fmla="*/ 56210 w 4459683"/>
              <a:gd name="connsiteY3" fmla="*/ 5105406 h 5105406"/>
              <a:gd name="connsiteX4" fmla="*/ 56210 w 4459683"/>
              <a:gd name="connsiteY4" fmla="*/ 731520 h 5105406"/>
              <a:gd name="connsiteX5" fmla="*/ 0 w 4459683"/>
              <a:gd name="connsiteY5" fmla="*/ 731520 h 5105406"/>
              <a:gd name="connsiteX6" fmla="*/ 620748 w 4459683"/>
              <a:gd name="connsiteY6" fmla="*/ 0 h 5105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9683" h="5105406">
                <a:moveTo>
                  <a:pt x="620748" y="0"/>
                </a:moveTo>
                <a:lnTo>
                  <a:pt x="4459683" y="0"/>
                </a:lnTo>
                <a:lnTo>
                  <a:pt x="127378" y="5105406"/>
                </a:lnTo>
                <a:lnTo>
                  <a:pt x="56210" y="5105406"/>
                </a:lnTo>
                <a:lnTo>
                  <a:pt x="56210" y="731520"/>
                </a:lnTo>
                <a:lnTo>
                  <a:pt x="0" y="731520"/>
                </a:lnTo>
                <a:lnTo>
                  <a:pt x="620748" y="0"/>
                </a:lnTo>
                <a:close/>
              </a:path>
            </a:pathLst>
          </a:custGeom>
          <a:solidFill>
            <a:srgbClr val="C4D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grpSp>
        <p:nvGrpSpPr>
          <p:cNvPr id="13" name="组合 12"/>
          <p:cNvGrpSpPr/>
          <p:nvPr/>
        </p:nvGrpSpPr>
        <p:grpSpPr>
          <a:xfrm>
            <a:off x="1737028" y="345251"/>
            <a:ext cx="3726179" cy="829945"/>
            <a:chOff x="7092020" y="1975874"/>
            <a:chExt cx="2773276" cy="829945"/>
          </a:xfrm>
        </p:grpSpPr>
        <p:sp>
          <p:nvSpPr>
            <p:cNvPr id="14" name="矩形 13"/>
            <p:cNvSpPr/>
            <p:nvPr/>
          </p:nvSpPr>
          <p:spPr>
            <a:xfrm>
              <a:off x="7092020" y="2037281"/>
              <a:ext cx="568714" cy="708630"/>
            </a:xfrm>
            <a:prstGeom prst="rect">
              <a:avLst/>
            </a:prstGeom>
            <a:solidFill>
              <a:srgbClr val="2C72B7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b="1" dirty="0">
                  <a:solidFill>
                    <a:schemeClr val="bg1"/>
                  </a:solidFill>
                  <a:latin typeface="汉仪雅酷黑 75W" panose="020B0804020202020204" pitchFamily="34" charset="-122"/>
                  <a:ea typeface="汉仪雅酷黑 75W" panose="020B0804020202020204" pitchFamily="34" charset="-122"/>
                </a:rPr>
                <a:t>02</a:t>
              </a: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7773051" y="1975874"/>
              <a:ext cx="2092245" cy="8299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800" b="1" dirty="0">
                  <a:latin typeface="汉仪雅酷黑 75W" panose="020B0804020202020204" pitchFamily="34" charset="-122"/>
                  <a:ea typeface="汉仪雅酷黑 75W" panose="020B0804020202020204" pitchFamily="34" charset="-122"/>
                </a:rPr>
                <a:t>主要内容</a:t>
              </a:r>
            </a:p>
          </p:txBody>
        </p:sp>
      </p:grpSp>
      <p:sp>
        <p:nvSpPr>
          <p:cNvPr id="18" name="等腰三角形 17"/>
          <p:cNvSpPr/>
          <p:nvPr/>
        </p:nvSpPr>
        <p:spPr>
          <a:xfrm>
            <a:off x="3002915" y="5048250"/>
            <a:ext cx="9189720" cy="1809750"/>
          </a:xfrm>
          <a:prstGeom prst="triangle">
            <a:avLst/>
          </a:prstGeom>
          <a:solidFill>
            <a:srgbClr val="61B0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2317115" y="1998980"/>
            <a:ext cx="8874125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lnSpc>
                <a:spcPct val="150000"/>
              </a:lnSpc>
              <a:spcBef>
                <a:spcPts val="100"/>
              </a:spcBef>
              <a:spcAft>
                <a:spcPts val="50"/>
              </a:spcAft>
            </a:pPr>
            <a:r>
              <a:rPr lang="en-US" altLang="zh-CN" sz="2800">
                <a:solidFill>
                  <a:schemeClr val="accent4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《广西壮族自治区普通本科高校实习管理办法》只适用于普通本科高校的普通本科学生实习。课程实习、认知实习、专业实习和毕业实习等各种类型的实习均适用本办法。普通本科高校中的高职高专学生实习、本科层次职业学校的学生实习按照《广西壮族自治区职业学校学生实习管理实施细则》执行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967865" y="1415415"/>
            <a:ext cx="40633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effectLst>
                  <a:outerShdw dist="38100" dir="2700000" algn="tl" rotWithShape="0">
                    <a:schemeClr val="accent2"/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</a:t>
            </a:r>
            <a:r>
              <a:rPr lang="en-US" altLang="zh-CN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2.1 </a:t>
            </a:r>
            <a:r>
              <a:rPr lang="zh-CN" altLang="en-US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适用范围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角三角形 7"/>
          <p:cNvSpPr/>
          <p:nvPr/>
        </p:nvSpPr>
        <p:spPr>
          <a:xfrm>
            <a:off x="0" y="3962400"/>
            <a:ext cx="2895600" cy="2895600"/>
          </a:xfrm>
          <a:prstGeom prst="rtTriangle">
            <a:avLst/>
          </a:prstGeom>
          <a:solidFill>
            <a:srgbClr val="2969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任意多边形: 形状 11"/>
          <p:cNvSpPr/>
          <p:nvPr/>
        </p:nvSpPr>
        <p:spPr>
          <a:xfrm>
            <a:off x="-56210" y="0"/>
            <a:ext cx="4459683" cy="5105406"/>
          </a:xfrm>
          <a:custGeom>
            <a:avLst/>
            <a:gdLst>
              <a:gd name="connsiteX0" fmla="*/ 620748 w 4459683"/>
              <a:gd name="connsiteY0" fmla="*/ 0 h 5105406"/>
              <a:gd name="connsiteX1" fmla="*/ 4459683 w 4459683"/>
              <a:gd name="connsiteY1" fmla="*/ 0 h 5105406"/>
              <a:gd name="connsiteX2" fmla="*/ 127378 w 4459683"/>
              <a:gd name="connsiteY2" fmla="*/ 5105406 h 5105406"/>
              <a:gd name="connsiteX3" fmla="*/ 56210 w 4459683"/>
              <a:gd name="connsiteY3" fmla="*/ 5105406 h 5105406"/>
              <a:gd name="connsiteX4" fmla="*/ 56210 w 4459683"/>
              <a:gd name="connsiteY4" fmla="*/ 731520 h 5105406"/>
              <a:gd name="connsiteX5" fmla="*/ 0 w 4459683"/>
              <a:gd name="connsiteY5" fmla="*/ 731520 h 5105406"/>
              <a:gd name="connsiteX6" fmla="*/ 620748 w 4459683"/>
              <a:gd name="connsiteY6" fmla="*/ 0 h 5105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9683" h="5105406">
                <a:moveTo>
                  <a:pt x="620748" y="0"/>
                </a:moveTo>
                <a:lnTo>
                  <a:pt x="4459683" y="0"/>
                </a:lnTo>
                <a:lnTo>
                  <a:pt x="127378" y="5105406"/>
                </a:lnTo>
                <a:lnTo>
                  <a:pt x="56210" y="5105406"/>
                </a:lnTo>
                <a:lnTo>
                  <a:pt x="56210" y="731520"/>
                </a:lnTo>
                <a:lnTo>
                  <a:pt x="0" y="731520"/>
                </a:lnTo>
                <a:lnTo>
                  <a:pt x="620748" y="0"/>
                </a:lnTo>
                <a:close/>
              </a:path>
            </a:pathLst>
          </a:custGeom>
          <a:solidFill>
            <a:srgbClr val="C4D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grpSp>
        <p:nvGrpSpPr>
          <p:cNvPr id="13" name="组合 12"/>
          <p:cNvGrpSpPr/>
          <p:nvPr/>
        </p:nvGrpSpPr>
        <p:grpSpPr>
          <a:xfrm>
            <a:off x="1585263" y="422086"/>
            <a:ext cx="3726179" cy="829945"/>
            <a:chOff x="7092020" y="1975874"/>
            <a:chExt cx="2773276" cy="829945"/>
          </a:xfrm>
        </p:grpSpPr>
        <p:sp>
          <p:nvSpPr>
            <p:cNvPr id="14" name="矩形 13"/>
            <p:cNvSpPr/>
            <p:nvPr/>
          </p:nvSpPr>
          <p:spPr>
            <a:xfrm>
              <a:off x="7092020" y="2037281"/>
              <a:ext cx="590938" cy="708630"/>
            </a:xfrm>
            <a:prstGeom prst="rect">
              <a:avLst/>
            </a:prstGeom>
            <a:solidFill>
              <a:srgbClr val="2C72B7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b="1" dirty="0">
                  <a:solidFill>
                    <a:schemeClr val="bg1"/>
                  </a:solidFill>
                  <a:latin typeface="汉仪雅酷黑 75W" panose="020B0804020202020204" pitchFamily="34" charset="-122"/>
                  <a:ea typeface="汉仪雅酷黑 75W" panose="020B0804020202020204" pitchFamily="34" charset="-122"/>
                </a:rPr>
                <a:t>02</a:t>
              </a: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7773051" y="1975874"/>
              <a:ext cx="2092245" cy="8299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800" b="1" dirty="0">
                  <a:latin typeface="汉仪雅酷黑 75W" panose="020B0804020202020204" pitchFamily="34" charset="-122"/>
                  <a:ea typeface="汉仪雅酷黑 75W" panose="020B0804020202020204" pitchFamily="34" charset="-122"/>
                </a:rPr>
                <a:t>主要内容</a:t>
              </a:r>
            </a:p>
          </p:txBody>
        </p:sp>
      </p:grpSp>
      <p:sp>
        <p:nvSpPr>
          <p:cNvPr id="18" name="等腰三角形 17"/>
          <p:cNvSpPr/>
          <p:nvPr/>
        </p:nvSpPr>
        <p:spPr>
          <a:xfrm>
            <a:off x="3002915" y="5048250"/>
            <a:ext cx="9189720" cy="1809750"/>
          </a:xfrm>
          <a:prstGeom prst="triangle">
            <a:avLst/>
          </a:prstGeom>
          <a:solidFill>
            <a:srgbClr val="61B0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1873885" y="1433195"/>
            <a:ext cx="40633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effectLst>
                  <a:outerShdw dist="38100" dir="2700000" algn="tl" rotWithShape="0">
                    <a:schemeClr val="accent2"/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</a:t>
            </a:r>
            <a:r>
              <a:rPr lang="en-US" altLang="zh-CN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2.2 </a:t>
            </a:r>
            <a:r>
              <a:rPr lang="zh-CN" altLang="en-US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基本框架</a:t>
            </a:r>
          </a:p>
        </p:txBody>
      </p:sp>
      <p:grpSp>
        <p:nvGrpSpPr>
          <p:cNvPr id="42" name="组合 41"/>
          <p:cNvGrpSpPr/>
          <p:nvPr/>
        </p:nvGrpSpPr>
        <p:grpSpPr>
          <a:xfrm>
            <a:off x="817880" y="3222625"/>
            <a:ext cx="2994025" cy="3144808"/>
            <a:chOff x="3047074" y="1525760"/>
            <a:chExt cx="3702438" cy="3051565"/>
          </a:xfrm>
        </p:grpSpPr>
        <p:grpSp>
          <p:nvGrpSpPr>
            <p:cNvPr id="23" name="组合 22"/>
            <p:cNvGrpSpPr/>
            <p:nvPr/>
          </p:nvGrpSpPr>
          <p:grpSpPr>
            <a:xfrm>
              <a:off x="3047074" y="1525760"/>
              <a:ext cx="2442658" cy="1563273"/>
              <a:chOff x="3524340" y="1891967"/>
              <a:chExt cx="2318746" cy="1481392"/>
            </a:xfrm>
          </p:grpSpPr>
          <p:sp>
            <p:nvSpPr>
              <p:cNvPr id="25" name="椭圆 24"/>
              <p:cNvSpPr/>
              <p:nvPr/>
            </p:nvSpPr>
            <p:spPr>
              <a:xfrm>
                <a:off x="3524340" y="1891967"/>
                <a:ext cx="2318746" cy="662357"/>
              </a:xfrm>
              <a:prstGeom prst="ellipse">
                <a:avLst/>
              </a:prstGeom>
              <a:solidFill>
                <a:srgbClr val="0071C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文本框 26"/>
              <p:cNvSpPr txBox="1"/>
              <p:nvPr/>
            </p:nvSpPr>
            <p:spPr>
              <a:xfrm>
                <a:off x="4202463" y="1988560"/>
                <a:ext cx="1213655" cy="423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总则</a:t>
                </a:r>
              </a:p>
            </p:txBody>
          </p:sp>
          <p:grpSp>
            <p:nvGrpSpPr>
              <p:cNvPr id="29" name="组合 28"/>
              <p:cNvGrpSpPr/>
              <p:nvPr/>
            </p:nvGrpSpPr>
            <p:grpSpPr>
              <a:xfrm>
                <a:off x="4077383" y="2546668"/>
                <a:ext cx="654833" cy="826691"/>
                <a:chOff x="3712097" y="2253951"/>
                <a:chExt cx="654833" cy="826691"/>
              </a:xfrm>
            </p:grpSpPr>
            <p:cxnSp>
              <p:nvCxnSpPr>
                <p:cNvPr id="28" name="直接连接符 27"/>
                <p:cNvCxnSpPr/>
                <p:nvPr/>
              </p:nvCxnSpPr>
              <p:spPr>
                <a:xfrm flipH="1">
                  <a:off x="3712097" y="2253951"/>
                  <a:ext cx="11546" cy="789057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直接连接符 29"/>
                <p:cNvCxnSpPr/>
                <p:nvPr/>
              </p:nvCxnSpPr>
              <p:spPr>
                <a:xfrm>
                  <a:off x="3723832" y="3043298"/>
                  <a:ext cx="559311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" name="椭圆 30"/>
                <p:cNvSpPr/>
                <p:nvPr/>
              </p:nvSpPr>
              <p:spPr>
                <a:xfrm>
                  <a:off x="4269708" y="3005374"/>
                  <a:ext cx="97222" cy="75268"/>
                </a:xfrm>
                <a:prstGeom prst="ellipse">
                  <a:avLst/>
                </a:prstGeom>
                <a:solidFill>
                  <a:srgbClr val="0071C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  <p:sp>
          <p:nvSpPr>
            <p:cNvPr id="32" name="文本框 31"/>
            <p:cNvSpPr txBox="1"/>
            <p:nvPr/>
          </p:nvSpPr>
          <p:spPr>
            <a:xfrm>
              <a:off x="4415251" y="2473096"/>
              <a:ext cx="2334261" cy="21042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第一至三条。主要阐述《管理办法》的制定依据、适用范围，实习的定义与类型。</a:t>
              </a: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4053840" y="2684145"/>
            <a:ext cx="2873375" cy="3419146"/>
            <a:chOff x="3047074" y="1525760"/>
            <a:chExt cx="3704998" cy="2510357"/>
          </a:xfrm>
        </p:grpSpPr>
        <p:grpSp>
          <p:nvGrpSpPr>
            <p:cNvPr id="5" name="组合 4"/>
            <p:cNvGrpSpPr/>
            <p:nvPr/>
          </p:nvGrpSpPr>
          <p:grpSpPr>
            <a:xfrm>
              <a:off x="3047074" y="1525760"/>
              <a:ext cx="2765022" cy="1380097"/>
              <a:chOff x="3524340" y="1891967"/>
              <a:chExt cx="2624757" cy="1307810"/>
            </a:xfrm>
          </p:grpSpPr>
          <p:sp>
            <p:nvSpPr>
              <p:cNvPr id="6" name="椭圆 5"/>
              <p:cNvSpPr/>
              <p:nvPr/>
            </p:nvSpPr>
            <p:spPr>
              <a:xfrm>
                <a:off x="3524340" y="1891967"/>
                <a:ext cx="2318489" cy="568493"/>
              </a:xfrm>
              <a:prstGeom prst="ellipse">
                <a:avLst/>
              </a:prstGeom>
              <a:solidFill>
                <a:srgbClr val="0071C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" name="文本框 6"/>
              <p:cNvSpPr txBox="1"/>
              <p:nvPr/>
            </p:nvSpPr>
            <p:spPr>
              <a:xfrm>
                <a:off x="3897108" y="2003350"/>
                <a:ext cx="2251989" cy="3203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管理职责</a:t>
                </a:r>
              </a:p>
            </p:txBody>
          </p:sp>
          <p:grpSp>
            <p:nvGrpSpPr>
              <p:cNvPr id="9" name="组合 8"/>
              <p:cNvGrpSpPr/>
              <p:nvPr/>
            </p:nvGrpSpPr>
            <p:grpSpPr>
              <a:xfrm>
                <a:off x="4094541" y="2460460"/>
                <a:ext cx="661925" cy="739317"/>
                <a:chOff x="3729255" y="2167743"/>
                <a:chExt cx="661925" cy="739317"/>
              </a:xfrm>
            </p:grpSpPr>
            <p:cxnSp>
              <p:nvCxnSpPr>
                <p:cNvPr id="10" name="直接连接符 9"/>
                <p:cNvCxnSpPr/>
                <p:nvPr/>
              </p:nvCxnSpPr>
              <p:spPr>
                <a:xfrm flipH="1">
                  <a:off x="3729255" y="2167743"/>
                  <a:ext cx="5933" cy="701778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直接连接符 10"/>
                <p:cNvCxnSpPr/>
                <p:nvPr/>
              </p:nvCxnSpPr>
              <p:spPr>
                <a:xfrm>
                  <a:off x="3735175" y="2869716"/>
                  <a:ext cx="559311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" name="椭圆 14"/>
                <p:cNvSpPr/>
                <p:nvPr/>
              </p:nvSpPr>
              <p:spPr>
                <a:xfrm>
                  <a:off x="4293958" y="2831792"/>
                  <a:ext cx="97222" cy="75268"/>
                </a:xfrm>
                <a:prstGeom prst="ellipse">
                  <a:avLst/>
                </a:prstGeom>
                <a:solidFill>
                  <a:srgbClr val="0071C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  <p:sp>
          <p:nvSpPr>
            <p:cNvPr id="17" name="文本框 16"/>
            <p:cNvSpPr txBox="1"/>
            <p:nvPr/>
          </p:nvSpPr>
          <p:spPr>
            <a:xfrm>
              <a:off x="4417811" y="2443973"/>
              <a:ext cx="2334261" cy="15921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第四至六条。分列主管部门、高校及高校的教学院（系）应承担的职责内容。</a:t>
              </a: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7145655" y="2016760"/>
            <a:ext cx="4462146" cy="4707255"/>
            <a:chOff x="3047074" y="1525760"/>
            <a:chExt cx="4025205" cy="4932209"/>
          </a:xfrm>
        </p:grpSpPr>
        <p:grpSp>
          <p:nvGrpSpPr>
            <p:cNvPr id="20" name="组合 19"/>
            <p:cNvGrpSpPr/>
            <p:nvPr/>
          </p:nvGrpSpPr>
          <p:grpSpPr>
            <a:xfrm>
              <a:off x="3047074" y="1525760"/>
              <a:ext cx="2442658" cy="2235102"/>
              <a:chOff x="3524340" y="1891967"/>
              <a:chExt cx="2318746" cy="2118032"/>
            </a:xfrm>
          </p:grpSpPr>
          <p:sp>
            <p:nvSpPr>
              <p:cNvPr id="21" name="椭圆 20"/>
              <p:cNvSpPr/>
              <p:nvPr/>
            </p:nvSpPr>
            <p:spPr>
              <a:xfrm>
                <a:off x="3524340" y="1891967"/>
                <a:ext cx="2318746" cy="662357"/>
              </a:xfrm>
              <a:prstGeom prst="ellipse">
                <a:avLst/>
              </a:prstGeom>
              <a:solidFill>
                <a:srgbClr val="0071C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文本框 21"/>
              <p:cNvSpPr txBox="1"/>
              <p:nvPr/>
            </p:nvSpPr>
            <p:spPr>
              <a:xfrm>
                <a:off x="4010278" y="1996094"/>
                <a:ext cx="1346335" cy="457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组织实施</a:t>
                </a:r>
              </a:p>
            </p:txBody>
          </p:sp>
          <p:grpSp>
            <p:nvGrpSpPr>
              <p:cNvPr id="24" name="组合 23"/>
              <p:cNvGrpSpPr/>
              <p:nvPr/>
            </p:nvGrpSpPr>
            <p:grpSpPr>
              <a:xfrm>
                <a:off x="4100273" y="2546668"/>
                <a:ext cx="631943" cy="1463331"/>
                <a:chOff x="3734987" y="2253951"/>
                <a:chExt cx="631943" cy="1463331"/>
              </a:xfrm>
            </p:grpSpPr>
            <p:cxnSp>
              <p:nvCxnSpPr>
                <p:cNvPr id="33" name="直接连接符 32"/>
                <p:cNvCxnSpPr/>
                <p:nvPr/>
              </p:nvCxnSpPr>
              <p:spPr>
                <a:xfrm>
                  <a:off x="3734987" y="2253951"/>
                  <a:ext cx="12153" cy="1423188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直接连接符 33"/>
                <p:cNvCxnSpPr/>
                <p:nvPr/>
              </p:nvCxnSpPr>
              <p:spPr>
                <a:xfrm>
                  <a:off x="3735175" y="3679938"/>
                  <a:ext cx="559311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5" name="椭圆 34"/>
                <p:cNvSpPr/>
                <p:nvPr/>
              </p:nvSpPr>
              <p:spPr>
                <a:xfrm>
                  <a:off x="4269708" y="3642014"/>
                  <a:ext cx="97222" cy="75268"/>
                </a:xfrm>
                <a:prstGeom prst="ellipse">
                  <a:avLst/>
                </a:prstGeom>
                <a:solidFill>
                  <a:srgbClr val="0071C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  <p:sp>
          <p:nvSpPr>
            <p:cNvPr id="36" name="文本框 35"/>
            <p:cNvSpPr txBox="1"/>
            <p:nvPr/>
          </p:nvSpPr>
          <p:spPr>
            <a:xfrm>
              <a:off x="4417832" y="2443937"/>
              <a:ext cx="2654447" cy="40140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第七至十四条。明确高校要做好实习总体设计、科学制定实习大纲、合理安排实习组织形式、精心组织实施学生实习、选好配强实习指导教师、加强学生教育管理、做好学生权益保障、明晰各方的权利义务等组织实施工作。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椭圆 1"/>
          <p:cNvSpPr/>
          <p:nvPr/>
        </p:nvSpPr>
        <p:spPr>
          <a:xfrm>
            <a:off x="8892540" y="3053715"/>
            <a:ext cx="1894170" cy="817094"/>
          </a:xfrm>
          <a:prstGeom prst="ellipse">
            <a:avLst/>
          </a:prstGeom>
          <a:solidFill>
            <a:srgbClr val="0071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直角三角形 7"/>
          <p:cNvSpPr/>
          <p:nvPr/>
        </p:nvSpPr>
        <p:spPr>
          <a:xfrm>
            <a:off x="0" y="3962400"/>
            <a:ext cx="2895600" cy="2895600"/>
          </a:xfrm>
          <a:prstGeom prst="rtTriangle">
            <a:avLst/>
          </a:prstGeom>
          <a:solidFill>
            <a:srgbClr val="2969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任意多边形: 形状 11"/>
          <p:cNvSpPr/>
          <p:nvPr/>
        </p:nvSpPr>
        <p:spPr>
          <a:xfrm>
            <a:off x="-56210" y="0"/>
            <a:ext cx="4459683" cy="5105406"/>
          </a:xfrm>
          <a:custGeom>
            <a:avLst/>
            <a:gdLst>
              <a:gd name="connsiteX0" fmla="*/ 620748 w 4459683"/>
              <a:gd name="connsiteY0" fmla="*/ 0 h 5105406"/>
              <a:gd name="connsiteX1" fmla="*/ 4459683 w 4459683"/>
              <a:gd name="connsiteY1" fmla="*/ 0 h 5105406"/>
              <a:gd name="connsiteX2" fmla="*/ 127378 w 4459683"/>
              <a:gd name="connsiteY2" fmla="*/ 5105406 h 5105406"/>
              <a:gd name="connsiteX3" fmla="*/ 56210 w 4459683"/>
              <a:gd name="connsiteY3" fmla="*/ 5105406 h 5105406"/>
              <a:gd name="connsiteX4" fmla="*/ 56210 w 4459683"/>
              <a:gd name="connsiteY4" fmla="*/ 731520 h 5105406"/>
              <a:gd name="connsiteX5" fmla="*/ 0 w 4459683"/>
              <a:gd name="connsiteY5" fmla="*/ 731520 h 5105406"/>
              <a:gd name="connsiteX6" fmla="*/ 620748 w 4459683"/>
              <a:gd name="connsiteY6" fmla="*/ 0 h 5105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9683" h="5105406">
                <a:moveTo>
                  <a:pt x="620748" y="0"/>
                </a:moveTo>
                <a:lnTo>
                  <a:pt x="4459683" y="0"/>
                </a:lnTo>
                <a:lnTo>
                  <a:pt x="127378" y="5105406"/>
                </a:lnTo>
                <a:lnTo>
                  <a:pt x="56210" y="5105406"/>
                </a:lnTo>
                <a:lnTo>
                  <a:pt x="56210" y="731520"/>
                </a:lnTo>
                <a:lnTo>
                  <a:pt x="0" y="731520"/>
                </a:lnTo>
                <a:lnTo>
                  <a:pt x="620748" y="0"/>
                </a:lnTo>
                <a:close/>
              </a:path>
            </a:pathLst>
          </a:custGeom>
          <a:solidFill>
            <a:srgbClr val="C4D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grpSp>
        <p:nvGrpSpPr>
          <p:cNvPr id="13" name="组合 12"/>
          <p:cNvGrpSpPr/>
          <p:nvPr/>
        </p:nvGrpSpPr>
        <p:grpSpPr>
          <a:xfrm>
            <a:off x="1686863" y="316676"/>
            <a:ext cx="3726179" cy="829945"/>
            <a:chOff x="7092020" y="1975874"/>
            <a:chExt cx="2773276" cy="829945"/>
          </a:xfrm>
        </p:grpSpPr>
        <p:sp>
          <p:nvSpPr>
            <p:cNvPr id="14" name="矩形 13"/>
            <p:cNvSpPr/>
            <p:nvPr/>
          </p:nvSpPr>
          <p:spPr>
            <a:xfrm>
              <a:off x="7092020" y="2037281"/>
              <a:ext cx="579361" cy="708630"/>
            </a:xfrm>
            <a:prstGeom prst="rect">
              <a:avLst/>
            </a:prstGeom>
            <a:solidFill>
              <a:srgbClr val="2C72B7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b="1" dirty="0">
                  <a:solidFill>
                    <a:schemeClr val="bg1"/>
                  </a:solidFill>
                  <a:latin typeface="汉仪雅酷黑 75W" panose="020B0804020202020204" pitchFamily="34" charset="-122"/>
                  <a:ea typeface="汉仪雅酷黑 75W" panose="020B0804020202020204" pitchFamily="34" charset="-122"/>
                </a:rPr>
                <a:t>02</a:t>
              </a: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7773051" y="1975874"/>
              <a:ext cx="2092245" cy="8299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800" b="1" dirty="0">
                  <a:latin typeface="汉仪雅酷黑 75W" panose="020B0804020202020204" pitchFamily="34" charset="-122"/>
                  <a:ea typeface="汉仪雅酷黑 75W" panose="020B0804020202020204" pitchFamily="34" charset="-122"/>
                </a:rPr>
                <a:t>主要内容</a:t>
              </a:r>
            </a:p>
          </p:txBody>
        </p:sp>
      </p:grpSp>
      <p:sp>
        <p:nvSpPr>
          <p:cNvPr id="18" name="等腰三角形 17"/>
          <p:cNvSpPr/>
          <p:nvPr/>
        </p:nvSpPr>
        <p:spPr>
          <a:xfrm>
            <a:off x="3002915" y="5048250"/>
            <a:ext cx="9189720" cy="1809750"/>
          </a:xfrm>
          <a:prstGeom prst="triangle">
            <a:avLst/>
          </a:prstGeom>
          <a:solidFill>
            <a:srgbClr val="61B0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1946275" y="1252220"/>
            <a:ext cx="40633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effectLst>
                  <a:outerShdw dist="38100" dir="2700000" algn="tl" rotWithShape="0">
                    <a:schemeClr val="accent2"/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</a:t>
            </a:r>
            <a:r>
              <a:rPr lang="en-US" altLang="zh-CN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2.2 </a:t>
            </a:r>
            <a:r>
              <a:rPr lang="zh-CN" altLang="en-US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基本框架</a:t>
            </a:r>
          </a:p>
        </p:txBody>
      </p:sp>
      <p:grpSp>
        <p:nvGrpSpPr>
          <p:cNvPr id="42" name="组合 41"/>
          <p:cNvGrpSpPr/>
          <p:nvPr/>
        </p:nvGrpSpPr>
        <p:grpSpPr>
          <a:xfrm>
            <a:off x="960120" y="2001520"/>
            <a:ext cx="3869055" cy="3890010"/>
            <a:chOff x="3047074" y="1525760"/>
            <a:chExt cx="4784509" cy="3774672"/>
          </a:xfrm>
        </p:grpSpPr>
        <p:grpSp>
          <p:nvGrpSpPr>
            <p:cNvPr id="23" name="组合 22"/>
            <p:cNvGrpSpPr/>
            <p:nvPr/>
          </p:nvGrpSpPr>
          <p:grpSpPr>
            <a:xfrm>
              <a:off x="3047074" y="1525760"/>
              <a:ext cx="2442658" cy="1563273"/>
              <a:chOff x="3524340" y="1891967"/>
              <a:chExt cx="2318746" cy="1481392"/>
            </a:xfrm>
          </p:grpSpPr>
          <p:sp>
            <p:nvSpPr>
              <p:cNvPr id="25" name="椭圆 24"/>
              <p:cNvSpPr/>
              <p:nvPr/>
            </p:nvSpPr>
            <p:spPr>
              <a:xfrm>
                <a:off x="3524340" y="1891967"/>
                <a:ext cx="2318746" cy="662357"/>
              </a:xfrm>
              <a:prstGeom prst="ellipse">
                <a:avLst/>
              </a:prstGeom>
              <a:solidFill>
                <a:srgbClr val="0071C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文本框 26"/>
              <p:cNvSpPr txBox="1"/>
              <p:nvPr/>
            </p:nvSpPr>
            <p:spPr>
              <a:xfrm>
                <a:off x="3817287" y="1994149"/>
                <a:ext cx="1731593" cy="423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条件保障</a:t>
                </a:r>
              </a:p>
            </p:txBody>
          </p:sp>
          <p:grpSp>
            <p:nvGrpSpPr>
              <p:cNvPr id="29" name="组合 28"/>
              <p:cNvGrpSpPr/>
              <p:nvPr/>
            </p:nvGrpSpPr>
            <p:grpSpPr>
              <a:xfrm>
                <a:off x="4077383" y="2546668"/>
                <a:ext cx="654833" cy="826691"/>
                <a:chOff x="3712097" y="2253951"/>
                <a:chExt cx="654833" cy="826691"/>
              </a:xfrm>
            </p:grpSpPr>
            <p:cxnSp>
              <p:nvCxnSpPr>
                <p:cNvPr id="28" name="直接连接符 27"/>
                <p:cNvCxnSpPr/>
                <p:nvPr/>
              </p:nvCxnSpPr>
              <p:spPr>
                <a:xfrm flipH="1">
                  <a:off x="3712097" y="2253951"/>
                  <a:ext cx="11546" cy="789057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直接连接符 29"/>
                <p:cNvCxnSpPr/>
                <p:nvPr/>
              </p:nvCxnSpPr>
              <p:spPr>
                <a:xfrm>
                  <a:off x="3723832" y="3043298"/>
                  <a:ext cx="559311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" name="椭圆 30"/>
                <p:cNvSpPr/>
                <p:nvPr/>
              </p:nvSpPr>
              <p:spPr>
                <a:xfrm>
                  <a:off x="4269708" y="3005374"/>
                  <a:ext cx="97222" cy="75268"/>
                </a:xfrm>
                <a:prstGeom prst="ellipse">
                  <a:avLst/>
                </a:prstGeom>
                <a:solidFill>
                  <a:srgbClr val="0071C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  <p:sp>
          <p:nvSpPr>
            <p:cNvPr id="32" name="文本框 31"/>
            <p:cNvSpPr txBox="1"/>
            <p:nvPr/>
          </p:nvSpPr>
          <p:spPr>
            <a:xfrm>
              <a:off x="4557104" y="2389634"/>
              <a:ext cx="3274479" cy="29107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第十五至十九条。明确高校要做好加大实习经费投入、加强实习基地建设、加强实习指导教师队伍建设、推进实习信息化建设、完善实习制度体系等保障工作。</a:t>
              </a: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5238115" y="2616200"/>
            <a:ext cx="3469640" cy="3427731"/>
            <a:chOff x="3043799" y="1519233"/>
            <a:chExt cx="4473836" cy="2516660"/>
          </a:xfrm>
        </p:grpSpPr>
        <p:grpSp>
          <p:nvGrpSpPr>
            <p:cNvPr id="5" name="组合 4"/>
            <p:cNvGrpSpPr/>
            <p:nvPr/>
          </p:nvGrpSpPr>
          <p:grpSpPr>
            <a:xfrm>
              <a:off x="3043799" y="1519233"/>
              <a:ext cx="2442387" cy="1379436"/>
              <a:chOff x="3521231" y="1885782"/>
              <a:chExt cx="2318489" cy="1307184"/>
            </a:xfrm>
          </p:grpSpPr>
          <p:sp>
            <p:nvSpPr>
              <p:cNvPr id="6" name="椭圆 5"/>
              <p:cNvSpPr/>
              <p:nvPr/>
            </p:nvSpPr>
            <p:spPr>
              <a:xfrm>
                <a:off x="3521231" y="1885782"/>
                <a:ext cx="2318489" cy="568493"/>
              </a:xfrm>
              <a:prstGeom prst="ellipse">
                <a:avLst/>
              </a:prstGeom>
              <a:solidFill>
                <a:srgbClr val="0071C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" name="文本框 6"/>
              <p:cNvSpPr txBox="1"/>
              <p:nvPr/>
            </p:nvSpPr>
            <p:spPr>
              <a:xfrm>
                <a:off x="3645590" y="2003300"/>
                <a:ext cx="2132770" cy="3203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评价与考核</a:t>
                </a:r>
              </a:p>
            </p:txBody>
          </p:sp>
          <p:grpSp>
            <p:nvGrpSpPr>
              <p:cNvPr id="9" name="组合 8"/>
              <p:cNvGrpSpPr/>
              <p:nvPr/>
            </p:nvGrpSpPr>
            <p:grpSpPr>
              <a:xfrm>
                <a:off x="4094541" y="2460460"/>
                <a:ext cx="658330" cy="732506"/>
                <a:chOff x="3729255" y="2167743"/>
                <a:chExt cx="658330" cy="732506"/>
              </a:xfrm>
            </p:grpSpPr>
            <p:cxnSp>
              <p:nvCxnSpPr>
                <p:cNvPr id="10" name="直接连接符 9"/>
                <p:cNvCxnSpPr/>
                <p:nvPr/>
              </p:nvCxnSpPr>
              <p:spPr>
                <a:xfrm flipH="1">
                  <a:off x="3729255" y="2167743"/>
                  <a:ext cx="5933" cy="701778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直接连接符 10"/>
                <p:cNvCxnSpPr/>
                <p:nvPr/>
              </p:nvCxnSpPr>
              <p:spPr>
                <a:xfrm>
                  <a:off x="3735175" y="2869716"/>
                  <a:ext cx="559311" cy="0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" name="椭圆 14"/>
                <p:cNvSpPr/>
                <p:nvPr/>
              </p:nvSpPr>
              <p:spPr>
                <a:xfrm>
                  <a:off x="4294315" y="2831770"/>
                  <a:ext cx="93270" cy="68479"/>
                </a:xfrm>
                <a:prstGeom prst="ellipse">
                  <a:avLst/>
                </a:prstGeom>
                <a:solidFill>
                  <a:srgbClr val="0071C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  <p:sp>
          <p:nvSpPr>
            <p:cNvPr id="17" name="文本框 16"/>
            <p:cNvSpPr txBox="1"/>
            <p:nvPr/>
          </p:nvSpPr>
          <p:spPr>
            <a:xfrm>
              <a:off x="4417719" y="2443749"/>
              <a:ext cx="3099916" cy="15921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第二十至二十二条。明确自治区教育厅要做好实习工作督查，高校要做好实习工作考核及实习工作总结。</a:t>
              </a: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9434830" y="3245485"/>
            <a:ext cx="2258696" cy="2701290"/>
            <a:chOff x="3776252" y="1569007"/>
            <a:chExt cx="2169501" cy="2830442"/>
          </a:xfrm>
        </p:grpSpPr>
        <p:grpSp>
          <p:nvGrpSpPr>
            <p:cNvPr id="20" name="组合 19"/>
            <p:cNvGrpSpPr/>
            <p:nvPr/>
          </p:nvGrpSpPr>
          <p:grpSpPr>
            <a:xfrm>
              <a:off x="3776252" y="1569007"/>
              <a:ext cx="1127750" cy="1436481"/>
              <a:chOff x="4216528" y="1932949"/>
              <a:chExt cx="1070541" cy="1361241"/>
            </a:xfrm>
          </p:grpSpPr>
          <p:sp>
            <p:nvSpPr>
              <p:cNvPr id="22" name="文本框 21"/>
              <p:cNvSpPr txBox="1"/>
              <p:nvPr/>
            </p:nvSpPr>
            <p:spPr>
              <a:xfrm>
                <a:off x="4216528" y="1932949"/>
                <a:ext cx="1070541" cy="8240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附则</a:t>
                </a:r>
              </a:p>
            </p:txBody>
          </p:sp>
          <p:grpSp>
            <p:nvGrpSpPr>
              <p:cNvPr id="24" name="组合 23"/>
              <p:cNvGrpSpPr/>
              <p:nvPr/>
            </p:nvGrpSpPr>
            <p:grpSpPr>
              <a:xfrm>
                <a:off x="4216528" y="2625234"/>
                <a:ext cx="443165" cy="668956"/>
                <a:chOff x="3851242" y="2332517"/>
                <a:chExt cx="443165" cy="668956"/>
              </a:xfrm>
            </p:grpSpPr>
            <p:cxnSp>
              <p:nvCxnSpPr>
                <p:cNvPr id="33" name="直接连接符 32"/>
                <p:cNvCxnSpPr/>
                <p:nvPr/>
              </p:nvCxnSpPr>
              <p:spPr>
                <a:xfrm>
                  <a:off x="3851262" y="2332517"/>
                  <a:ext cx="9788" cy="637432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直接连接符 33"/>
                <p:cNvCxnSpPr/>
                <p:nvPr/>
              </p:nvCxnSpPr>
              <p:spPr>
                <a:xfrm>
                  <a:off x="3851242" y="2953556"/>
                  <a:ext cx="378199" cy="1261"/>
                </a:xfrm>
                <a:prstGeom prst="line">
                  <a:avLst/>
                </a:prstGeom>
                <a:ln w="127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5" name="椭圆 34"/>
                <p:cNvSpPr/>
                <p:nvPr/>
              </p:nvSpPr>
              <p:spPr>
                <a:xfrm>
                  <a:off x="4229156" y="2907529"/>
                  <a:ext cx="65251" cy="93944"/>
                </a:xfrm>
                <a:prstGeom prst="ellipse">
                  <a:avLst/>
                </a:prstGeom>
                <a:solidFill>
                  <a:srgbClr val="0071C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  <p:sp>
          <p:nvSpPr>
            <p:cNvPr id="36" name="文本框 35"/>
            <p:cNvSpPr txBox="1"/>
            <p:nvPr/>
          </p:nvSpPr>
          <p:spPr>
            <a:xfrm>
              <a:off x="4364829" y="2562390"/>
              <a:ext cx="1580924" cy="18370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第二十三至二十四条。明确办法执行起始和解释归属。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角三角形 7"/>
          <p:cNvSpPr/>
          <p:nvPr/>
        </p:nvSpPr>
        <p:spPr>
          <a:xfrm>
            <a:off x="0" y="3962400"/>
            <a:ext cx="2895600" cy="2895600"/>
          </a:xfrm>
          <a:prstGeom prst="rtTriangle">
            <a:avLst/>
          </a:prstGeom>
          <a:solidFill>
            <a:srgbClr val="2969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任意多边形: 形状 11"/>
          <p:cNvSpPr/>
          <p:nvPr/>
        </p:nvSpPr>
        <p:spPr>
          <a:xfrm>
            <a:off x="-56210" y="0"/>
            <a:ext cx="4459683" cy="5105406"/>
          </a:xfrm>
          <a:custGeom>
            <a:avLst/>
            <a:gdLst>
              <a:gd name="connsiteX0" fmla="*/ 620748 w 4459683"/>
              <a:gd name="connsiteY0" fmla="*/ 0 h 5105406"/>
              <a:gd name="connsiteX1" fmla="*/ 4459683 w 4459683"/>
              <a:gd name="connsiteY1" fmla="*/ 0 h 5105406"/>
              <a:gd name="connsiteX2" fmla="*/ 127378 w 4459683"/>
              <a:gd name="connsiteY2" fmla="*/ 5105406 h 5105406"/>
              <a:gd name="connsiteX3" fmla="*/ 56210 w 4459683"/>
              <a:gd name="connsiteY3" fmla="*/ 5105406 h 5105406"/>
              <a:gd name="connsiteX4" fmla="*/ 56210 w 4459683"/>
              <a:gd name="connsiteY4" fmla="*/ 731520 h 5105406"/>
              <a:gd name="connsiteX5" fmla="*/ 0 w 4459683"/>
              <a:gd name="connsiteY5" fmla="*/ 731520 h 5105406"/>
              <a:gd name="connsiteX6" fmla="*/ 620748 w 4459683"/>
              <a:gd name="connsiteY6" fmla="*/ 0 h 5105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9683" h="5105406">
                <a:moveTo>
                  <a:pt x="620748" y="0"/>
                </a:moveTo>
                <a:lnTo>
                  <a:pt x="4459683" y="0"/>
                </a:lnTo>
                <a:lnTo>
                  <a:pt x="127378" y="5105406"/>
                </a:lnTo>
                <a:lnTo>
                  <a:pt x="56210" y="5105406"/>
                </a:lnTo>
                <a:lnTo>
                  <a:pt x="56210" y="731520"/>
                </a:lnTo>
                <a:lnTo>
                  <a:pt x="0" y="731520"/>
                </a:lnTo>
                <a:lnTo>
                  <a:pt x="620748" y="0"/>
                </a:lnTo>
                <a:close/>
              </a:path>
            </a:pathLst>
          </a:custGeom>
          <a:solidFill>
            <a:srgbClr val="C4D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grpSp>
        <p:nvGrpSpPr>
          <p:cNvPr id="13" name="组合 12"/>
          <p:cNvGrpSpPr/>
          <p:nvPr/>
        </p:nvGrpSpPr>
        <p:grpSpPr>
          <a:xfrm>
            <a:off x="1622093" y="364301"/>
            <a:ext cx="3726179" cy="829945"/>
            <a:chOff x="7092020" y="1975874"/>
            <a:chExt cx="2773276" cy="829945"/>
          </a:xfrm>
        </p:grpSpPr>
        <p:sp>
          <p:nvSpPr>
            <p:cNvPr id="14" name="矩形 13"/>
            <p:cNvSpPr/>
            <p:nvPr/>
          </p:nvSpPr>
          <p:spPr>
            <a:xfrm>
              <a:off x="7092020" y="2037281"/>
              <a:ext cx="600879" cy="708630"/>
            </a:xfrm>
            <a:prstGeom prst="rect">
              <a:avLst/>
            </a:prstGeom>
            <a:solidFill>
              <a:srgbClr val="2C72B7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b="1" dirty="0">
                  <a:solidFill>
                    <a:schemeClr val="bg1"/>
                  </a:solidFill>
                  <a:latin typeface="汉仪雅酷黑 75W" panose="020B0804020202020204" pitchFamily="34" charset="-122"/>
                  <a:ea typeface="汉仪雅酷黑 75W" panose="020B0804020202020204" pitchFamily="34" charset="-122"/>
                </a:rPr>
                <a:t>03</a:t>
              </a: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7773051" y="1975874"/>
              <a:ext cx="2092245" cy="8299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800" b="1" dirty="0">
                  <a:latin typeface="汉仪雅酷黑 75W" panose="020B0804020202020204" pitchFamily="34" charset="-122"/>
                  <a:ea typeface="汉仪雅酷黑 75W" panose="020B0804020202020204" pitchFamily="34" charset="-122"/>
                </a:rPr>
                <a:t>突出亮点</a:t>
              </a:r>
            </a:p>
          </p:txBody>
        </p:sp>
      </p:grpSp>
      <p:sp>
        <p:nvSpPr>
          <p:cNvPr id="18" name="等腰三角形 17"/>
          <p:cNvSpPr/>
          <p:nvPr/>
        </p:nvSpPr>
        <p:spPr>
          <a:xfrm>
            <a:off x="3002915" y="5048250"/>
            <a:ext cx="9189720" cy="1809750"/>
          </a:xfrm>
          <a:prstGeom prst="triangle">
            <a:avLst/>
          </a:prstGeom>
          <a:solidFill>
            <a:srgbClr val="61B0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2058670" y="1998980"/>
            <a:ext cx="9132570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50"/>
              </a:spcAft>
            </a:pPr>
            <a:r>
              <a:rPr lang="en-US" altLang="zh-CN" sz="2800">
                <a:solidFill>
                  <a:schemeClr val="accent4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zh-CN" altLang="en-US" sz="28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《广西壮族自治区普通本科高校实习管理办法》明确指出：高校和实习企业要依法保障实习学生基本权利，为学生提供必要的条件及安全健康的环境，不得安排学生到娱乐性场所实习，不得违规向学生收取费用，不得扣押学生财务和证件。实习前，高校应当为学生购买实习责任险或人身伤害意外险。有效维护学生实习期间的各项权益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844040" y="1358265"/>
            <a:ext cx="40633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effectLst>
                  <a:outerShdw dist="38100" dir="2700000" algn="tl" rotWithShape="0">
                    <a:schemeClr val="accent2"/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</a:t>
            </a:r>
            <a:r>
              <a:rPr lang="en-US" altLang="zh-CN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3.1 </a:t>
            </a:r>
            <a:r>
              <a:rPr lang="zh-CN" altLang="en-US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保障学生权益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角三角形 7"/>
          <p:cNvSpPr/>
          <p:nvPr/>
        </p:nvSpPr>
        <p:spPr>
          <a:xfrm>
            <a:off x="0" y="3962400"/>
            <a:ext cx="2895600" cy="2895600"/>
          </a:xfrm>
          <a:prstGeom prst="rtTriangle">
            <a:avLst/>
          </a:prstGeom>
          <a:solidFill>
            <a:srgbClr val="2969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任意多边形: 形状 11"/>
          <p:cNvSpPr/>
          <p:nvPr/>
        </p:nvSpPr>
        <p:spPr>
          <a:xfrm>
            <a:off x="-56210" y="0"/>
            <a:ext cx="4459683" cy="5105406"/>
          </a:xfrm>
          <a:custGeom>
            <a:avLst/>
            <a:gdLst>
              <a:gd name="connsiteX0" fmla="*/ 620748 w 4459683"/>
              <a:gd name="connsiteY0" fmla="*/ 0 h 5105406"/>
              <a:gd name="connsiteX1" fmla="*/ 4459683 w 4459683"/>
              <a:gd name="connsiteY1" fmla="*/ 0 h 5105406"/>
              <a:gd name="connsiteX2" fmla="*/ 127378 w 4459683"/>
              <a:gd name="connsiteY2" fmla="*/ 5105406 h 5105406"/>
              <a:gd name="connsiteX3" fmla="*/ 56210 w 4459683"/>
              <a:gd name="connsiteY3" fmla="*/ 5105406 h 5105406"/>
              <a:gd name="connsiteX4" fmla="*/ 56210 w 4459683"/>
              <a:gd name="connsiteY4" fmla="*/ 731520 h 5105406"/>
              <a:gd name="connsiteX5" fmla="*/ 0 w 4459683"/>
              <a:gd name="connsiteY5" fmla="*/ 731520 h 5105406"/>
              <a:gd name="connsiteX6" fmla="*/ 620748 w 4459683"/>
              <a:gd name="connsiteY6" fmla="*/ 0 h 5105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9683" h="5105406">
                <a:moveTo>
                  <a:pt x="620748" y="0"/>
                </a:moveTo>
                <a:lnTo>
                  <a:pt x="4459683" y="0"/>
                </a:lnTo>
                <a:lnTo>
                  <a:pt x="127378" y="5105406"/>
                </a:lnTo>
                <a:lnTo>
                  <a:pt x="56210" y="5105406"/>
                </a:lnTo>
                <a:lnTo>
                  <a:pt x="56210" y="731520"/>
                </a:lnTo>
                <a:lnTo>
                  <a:pt x="0" y="731520"/>
                </a:lnTo>
                <a:lnTo>
                  <a:pt x="620748" y="0"/>
                </a:lnTo>
                <a:close/>
              </a:path>
            </a:pathLst>
          </a:custGeom>
          <a:solidFill>
            <a:srgbClr val="C4D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grpSp>
        <p:nvGrpSpPr>
          <p:cNvPr id="13" name="组合 12"/>
          <p:cNvGrpSpPr/>
          <p:nvPr/>
        </p:nvGrpSpPr>
        <p:grpSpPr>
          <a:xfrm>
            <a:off x="1622093" y="364301"/>
            <a:ext cx="3726179" cy="829945"/>
            <a:chOff x="7092020" y="1975874"/>
            <a:chExt cx="2773276" cy="829945"/>
          </a:xfrm>
        </p:grpSpPr>
        <p:sp>
          <p:nvSpPr>
            <p:cNvPr id="14" name="矩形 13"/>
            <p:cNvSpPr/>
            <p:nvPr/>
          </p:nvSpPr>
          <p:spPr>
            <a:xfrm>
              <a:off x="7092020" y="2037281"/>
              <a:ext cx="627568" cy="708630"/>
            </a:xfrm>
            <a:prstGeom prst="rect">
              <a:avLst/>
            </a:prstGeom>
            <a:solidFill>
              <a:srgbClr val="2C72B7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3600" b="1" dirty="0">
                  <a:solidFill>
                    <a:schemeClr val="bg1"/>
                  </a:solidFill>
                  <a:latin typeface="汉仪雅酷黑 75W" panose="020B0804020202020204" pitchFamily="34" charset="-122"/>
                  <a:ea typeface="汉仪雅酷黑 75W" panose="020B0804020202020204" pitchFamily="34" charset="-122"/>
                </a:rPr>
                <a:t>03</a:t>
              </a: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7773051" y="1975874"/>
              <a:ext cx="2092245" cy="8299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800" b="1" dirty="0">
                  <a:latin typeface="汉仪雅酷黑 75W" panose="020B0804020202020204" pitchFamily="34" charset="-122"/>
                  <a:ea typeface="汉仪雅酷黑 75W" panose="020B0804020202020204" pitchFamily="34" charset="-122"/>
                </a:rPr>
                <a:t>突出亮点</a:t>
              </a:r>
            </a:p>
          </p:txBody>
        </p:sp>
      </p:grpSp>
      <p:sp>
        <p:nvSpPr>
          <p:cNvPr id="18" name="等腰三角形 17"/>
          <p:cNvSpPr/>
          <p:nvPr/>
        </p:nvSpPr>
        <p:spPr>
          <a:xfrm>
            <a:off x="3002915" y="5048250"/>
            <a:ext cx="9189720" cy="1809750"/>
          </a:xfrm>
          <a:prstGeom prst="triangle">
            <a:avLst/>
          </a:prstGeom>
          <a:solidFill>
            <a:srgbClr val="61B0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2058670" y="1998980"/>
            <a:ext cx="9132570" cy="40614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50"/>
              </a:spcAft>
            </a:pPr>
            <a:r>
              <a:rPr lang="en-US" altLang="zh-CN" sz="2800">
                <a:solidFill>
                  <a:schemeClr val="accent4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    </a:t>
            </a:r>
            <a:r>
              <a:rPr lang="zh-CN" altLang="en-US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《广西壮族自治区普通本科高校实习管理办法》明确指出：自治区教育厅不定期对实习工作开展督查，督查结果作为本科教育相关经费划拨、教学改革项目立项遴选的重要参考依据。对实习工作管理规范、实习教学改革成效显著的高校予以通报表彰。对实习过程中存在的违规行为及时查处，对监管不力、问题和隐患频发、学生和社会反映强烈的学校，约谈相关负责人，督促其落实主体责任，并在一定范围内进行通报批评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844040" y="1358265"/>
            <a:ext cx="552005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>
                <a:effectLst>
                  <a:outerShdw dist="38100" dir="2700000" algn="tl" rotWithShape="0">
                    <a:schemeClr val="accent2"/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 </a:t>
            </a:r>
            <a:r>
              <a:rPr lang="en-US" altLang="zh-CN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3.2 </a:t>
            </a:r>
            <a:r>
              <a:rPr lang="zh-CN" altLang="en-US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建立督查与奖惩机制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626</Words>
  <Application>Microsoft Office PowerPoint</Application>
  <PresentationFormat>宽屏</PresentationFormat>
  <Paragraphs>49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等线</vt:lpstr>
      <vt:lpstr>等线 Light</vt:lpstr>
      <vt:lpstr>汉仪雅酷黑 75W</vt:lpstr>
      <vt:lpstr>黑体</vt:lpstr>
      <vt:lpstr>微软雅黑</vt:lpstr>
      <vt:lpstr>Arial</vt:lpstr>
      <vt:lpstr>Office 主题​​</vt:lpstr>
      <vt:lpstr>自定义设计方案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路 志华</dc:creator>
  <cp:lastModifiedBy>xxzx</cp:lastModifiedBy>
  <cp:revision>68</cp:revision>
  <dcterms:created xsi:type="dcterms:W3CDTF">2022-02-15T04:09:49Z</dcterms:created>
  <dcterms:modified xsi:type="dcterms:W3CDTF">2022-02-28T05:04:59Z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2052-11.8.2.10489</vt:lpwstr>
  </property>
  <property fmtid="{D5CDD505-2E9C-101B-9397-08002B2CF9AE}" pid="3" name="KSOTemplateUUID">
    <vt:lpwstr>v1.0_mb_JGIAdx0whkAGafu5LCPkUw==</vt:lpwstr>
  </property>
  <property fmtid="{D5CDD505-2E9C-101B-9397-08002B2CF9AE}" pid="4" name="ICV">
    <vt:lpwstr>6C9B444E25B049278EF7B8CED52BCC04</vt:lpwstr>
  </property>
</Properties>
</file>