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2" r:id="rId3"/>
    <p:sldId id="257" r:id="rId4"/>
    <p:sldId id="295" r:id="rId5"/>
    <p:sldId id="297" r:id="rId6"/>
    <p:sldId id="265" r:id="rId7"/>
    <p:sldId id="271" r:id="rId8"/>
    <p:sldId id="288" r:id="rId9"/>
    <p:sldId id="302" r:id="rId10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2" userDrawn="1">
          <p15:clr>
            <a:srgbClr val="A4A3A4"/>
          </p15:clr>
        </p15:guide>
        <p15:guide id="2" pos="27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  <a:srgbClr val="009A46"/>
    <a:srgbClr val="F57913"/>
    <a:srgbClr val="009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54" d="100"/>
          <a:sy n="154" d="100"/>
        </p:scale>
        <p:origin x="342" y="6"/>
      </p:cViewPr>
      <p:guideLst>
        <p:guide orient="horz" pos="1652"/>
        <p:guide pos="27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2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-7144" y="-4"/>
            <a:ext cx="9144001" cy="5143505"/>
            <a:chOff x="0" y="-6"/>
            <a:chExt cx="12192001" cy="6858006"/>
          </a:xfrm>
        </p:grpSpPr>
        <p:sp>
          <p:nvSpPr>
            <p:cNvPr id="6" name="直角三角形 5"/>
            <p:cNvSpPr/>
            <p:nvPr/>
          </p:nvSpPr>
          <p:spPr>
            <a:xfrm>
              <a:off x="0" y="0"/>
              <a:ext cx="6096000" cy="6858000"/>
            </a:xfrm>
            <a:prstGeom prst="rtTriangle">
              <a:avLst/>
            </a:prstGeom>
            <a:solidFill>
              <a:srgbClr val="56AC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" name="等腰三角形 7"/>
            <p:cNvSpPr/>
            <p:nvPr/>
          </p:nvSpPr>
          <p:spPr>
            <a:xfrm rot="16200000">
              <a:off x="7273724" y="1939721"/>
              <a:ext cx="6858002" cy="2978553"/>
            </a:xfrm>
            <a:prstGeom prst="triangle">
              <a:avLst/>
            </a:prstGeom>
            <a:solidFill>
              <a:srgbClr val="61B0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777539" y="-6"/>
              <a:ext cx="10976291" cy="6858006"/>
            </a:xfrm>
            <a:custGeom>
              <a:avLst/>
              <a:gdLst>
                <a:gd name="connsiteX0" fmla="*/ 5819514 w 10976291"/>
                <a:gd name="connsiteY0" fmla="*/ 0 h 6858006"/>
                <a:gd name="connsiteX1" fmla="*/ 10976291 w 10976291"/>
                <a:gd name="connsiteY1" fmla="*/ 0 h 6858006"/>
                <a:gd name="connsiteX2" fmla="*/ 5156778 w 10976291"/>
                <a:gd name="connsiteY2" fmla="*/ 6858006 h 6858006"/>
                <a:gd name="connsiteX3" fmla="*/ 3960547 w 10976291"/>
                <a:gd name="connsiteY3" fmla="*/ 6858006 h 6858006"/>
                <a:gd name="connsiteX4" fmla="*/ 3960547 w 10976291"/>
                <a:gd name="connsiteY4" fmla="*/ 6858005 h 6858006"/>
                <a:gd name="connsiteX5" fmla="*/ 0 w 10976291"/>
                <a:gd name="connsiteY5" fmla="*/ 6858005 h 6858006"/>
                <a:gd name="connsiteX6" fmla="*/ 5819514 w 10976291"/>
                <a:gd name="connsiteY6" fmla="*/ 0 h 6858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6291" h="6858006">
                  <a:moveTo>
                    <a:pt x="5819514" y="0"/>
                  </a:moveTo>
                  <a:lnTo>
                    <a:pt x="10976291" y="0"/>
                  </a:lnTo>
                  <a:lnTo>
                    <a:pt x="5156778" y="6858006"/>
                  </a:lnTo>
                  <a:lnTo>
                    <a:pt x="3960547" y="6858006"/>
                  </a:lnTo>
                  <a:lnTo>
                    <a:pt x="3960547" y="6858005"/>
                  </a:lnTo>
                  <a:lnTo>
                    <a:pt x="0" y="6858005"/>
                  </a:lnTo>
                  <a:lnTo>
                    <a:pt x="5819514" y="0"/>
                  </a:lnTo>
                  <a:close/>
                </a:path>
              </a:pathLst>
            </a:custGeom>
            <a:solidFill>
              <a:srgbClr val="C4DF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/>
            </a:p>
          </p:txBody>
        </p:sp>
        <p:sp>
          <p:nvSpPr>
            <p:cNvPr id="5" name="直角三角形 4"/>
            <p:cNvSpPr/>
            <p:nvPr/>
          </p:nvSpPr>
          <p:spPr>
            <a:xfrm>
              <a:off x="0" y="3962400"/>
              <a:ext cx="2895600" cy="2895600"/>
            </a:xfrm>
            <a:prstGeom prst="rtTriangle">
              <a:avLst/>
            </a:prstGeom>
            <a:solidFill>
              <a:srgbClr val="2969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053905" y="484152"/>
            <a:ext cx="7276148" cy="39458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45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广西壮族自治区职业教育</a:t>
            </a:r>
            <a:endParaRPr lang="zh-CN" altLang="en-US" sz="45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5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教师教学创新团队项目</a:t>
            </a:r>
            <a:endParaRPr lang="zh-CN" altLang="en-US" sz="45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5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实施方案</a:t>
            </a:r>
            <a:endParaRPr lang="zh-CN" altLang="en-US" sz="45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>
              <a:lnSpc>
                <a:spcPct val="150000"/>
              </a:lnSpc>
            </a:pPr>
            <a:endParaRPr lang="zh-CN" altLang="en-US" sz="16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二〇二三年一月</a:t>
            </a:r>
            <a:endParaRPr lang="zh-CN" altLang="en-US" sz="16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34340" y="377855"/>
            <a:ext cx="8275856" cy="43882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sx="101000" sy="101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704394" y="509746"/>
            <a:ext cx="160624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b="1" spc="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目录</a:t>
            </a:r>
            <a:endParaRPr lang="zh-CN" altLang="en-US" sz="3600" b="1" spc="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747923" y="1203598"/>
            <a:ext cx="1519186" cy="0"/>
          </a:xfrm>
          <a:prstGeom prst="line">
            <a:avLst/>
          </a:prstGeom>
          <a:ln>
            <a:solidFill>
              <a:srgbClr val="2F5B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712143" y="1584902"/>
            <a:ext cx="3528723" cy="1163399"/>
            <a:chOff x="1347537" y="2335240"/>
            <a:chExt cx="4273617" cy="1408987"/>
          </a:xfrm>
          <a:solidFill>
            <a:srgbClr val="0070C0"/>
          </a:solidFill>
        </p:grpSpPr>
        <p:sp>
          <p:nvSpPr>
            <p:cNvPr id="8" name="矩形: 圆角 8"/>
            <p:cNvSpPr/>
            <p:nvPr/>
          </p:nvSpPr>
          <p:spPr>
            <a:xfrm>
              <a:off x="1347537" y="2335240"/>
              <a:ext cx="4273617" cy="14089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9"/>
            <p:cNvSpPr txBox="1"/>
            <p:nvPr/>
          </p:nvSpPr>
          <p:spPr>
            <a:xfrm>
              <a:off x="1463040" y="2439569"/>
              <a:ext cx="1077858" cy="12300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6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2" name="文本框 29"/>
            <p:cNvSpPr txBox="1"/>
            <p:nvPr/>
          </p:nvSpPr>
          <p:spPr>
            <a:xfrm>
              <a:off x="2795649" y="2672083"/>
              <a:ext cx="2710884" cy="66983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CN" altLang="en-US" sz="3000" b="1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起草背景</a:t>
              </a:r>
              <a:endParaRPr lang="zh-CN" altLang="en-US" sz="3000" b="1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607439" y="2663295"/>
              <a:ext cx="0" cy="752877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712142" y="3075806"/>
            <a:ext cx="3528723" cy="1163399"/>
            <a:chOff x="1347537" y="2335240"/>
            <a:chExt cx="4273617" cy="1408987"/>
          </a:xfrm>
          <a:solidFill>
            <a:srgbClr val="0070C0"/>
          </a:solidFill>
        </p:grpSpPr>
        <p:sp>
          <p:nvSpPr>
            <p:cNvPr id="36" name="矩形: 圆角 8"/>
            <p:cNvSpPr/>
            <p:nvPr/>
          </p:nvSpPr>
          <p:spPr>
            <a:xfrm>
              <a:off x="1347537" y="2335240"/>
              <a:ext cx="4273617" cy="14089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9"/>
            <p:cNvSpPr txBox="1"/>
            <p:nvPr/>
          </p:nvSpPr>
          <p:spPr>
            <a:xfrm>
              <a:off x="1463040" y="2439569"/>
              <a:ext cx="1217638" cy="12300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6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8" name="文本框 29"/>
            <p:cNvSpPr txBox="1"/>
            <p:nvPr/>
          </p:nvSpPr>
          <p:spPr>
            <a:xfrm>
              <a:off x="2830081" y="2687328"/>
              <a:ext cx="2529045" cy="66983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CN" altLang="en-US" sz="3000" b="1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主要内容</a:t>
              </a:r>
              <a:endParaRPr lang="zh-CN" altLang="en-US" sz="3000" b="1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2618974" y="2663295"/>
              <a:ext cx="0" cy="752877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4831457" y="1584902"/>
            <a:ext cx="3528726" cy="1163399"/>
            <a:chOff x="1347537" y="2335240"/>
            <a:chExt cx="4273617" cy="1408987"/>
          </a:xfrm>
          <a:solidFill>
            <a:srgbClr val="0070C0"/>
          </a:solidFill>
        </p:grpSpPr>
        <p:sp>
          <p:nvSpPr>
            <p:cNvPr id="41" name="矩形: 圆角 8"/>
            <p:cNvSpPr/>
            <p:nvPr/>
          </p:nvSpPr>
          <p:spPr>
            <a:xfrm>
              <a:off x="1347537" y="2335240"/>
              <a:ext cx="4273617" cy="14089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文本框 9"/>
            <p:cNvSpPr txBox="1"/>
            <p:nvPr/>
          </p:nvSpPr>
          <p:spPr>
            <a:xfrm>
              <a:off x="1463040" y="2439569"/>
              <a:ext cx="1190459" cy="12300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6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3" name="文本框 29"/>
            <p:cNvSpPr txBox="1"/>
            <p:nvPr/>
          </p:nvSpPr>
          <p:spPr>
            <a:xfrm>
              <a:off x="2777959" y="2719763"/>
              <a:ext cx="2696269" cy="66983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CN" altLang="en-US" sz="3000" b="1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主要目标</a:t>
              </a:r>
              <a:endParaRPr lang="zh-CN" altLang="en-US" sz="3000" b="1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2690271" y="2663295"/>
              <a:ext cx="0" cy="752877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4"/>
          <p:cNvGrpSpPr/>
          <p:nvPr/>
        </p:nvGrpSpPr>
        <p:grpSpPr>
          <a:xfrm>
            <a:off x="4831456" y="3084696"/>
            <a:ext cx="3528723" cy="1163399"/>
            <a:chOff x="1347537" y="2335240"/>
            <a:chExt cx="4273617" cy="1408987"/>
          </a:xfrm>
          <a:solidFill>
            <a:srgbClr val="0070C0"/>
          </a:solidFill>
        </p:grpSpPr>
        <p:sp>
          <p:nvSpPr>
            <p:cNvPr id="46" name="矩形: 圆角 8"/>
            <p:cNvSpPr/>
            <p:nvPr/>
          </p:nvSpPr>
          <p:spPr>
            <a:xfrm>
              <a:off x="1347537" y="2335240"/>
              <a:ext cx="4273617" cy="14089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文本框 9"/>
            <p:cNvSpPr txBox="1"/>
            <p:nvPr/>
          </p:nvSpPr>
          <p:spPr>
            <a:xfrm>
              <a:off x="1463040" y="2439569"/>
              <a:ext cx="1188518" cy="12300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6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8" name="文本框 29"/>
            <p:cNvSpPr txBox="1"/>
            <p:nvPr/>
          </p:nvSpPr>
          <p:spPr>
            <a:xfrm>
              <a:off x="2864094" y="2687463"/>
              <a:ext cx="2716267" cy="66983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CN" altLang="en-US" sz="3000" b="1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突出亮点</a:t>
              </a:r>
              <a:endParaRPr lang="zh-CN" altLang="en-US" sz="3000" b="1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>
              <a:off x="2688188" y="2663295"/>
              <a:ext cx="0" cy="752877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374015" y="1167765"/>
            <a:ext cx="8480425" cy="3801745"/>
          </a:xfrm>
          <a:prstGeom prst="roundRect">
            <a:avLst>
              <a:gd name="adj" fmla="val 865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448945" y="1200150"/>
            <a:ext cx="8340090" cy="3736975"/>
          </a:xfrm>
          <a:prstGeom prst="roundRect">
            <a:avLst>
              <a:gd name="adj" fmla="val 865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755650" y="375285"/>
            <a:ext cx="2726055" cy="6483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55576" y="123478"/>
            <a:ext cx="64897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n w="28575">
                  <a:solidFill>
                    <a:schemeClr val="bg1"/>
                  </a:solidFill>
                </a:ln>
                <a:solidFill>
                  <a:srgbClr val="C00000"/>
                </a:solidFill>
                <a:latin typeface="Impact" panose="020B0806030902050204" pitchFamily="34" charset="0"/>
              </a:rPr>
              <a:t>01</a:t>
            </a:r>
            <a:endParaRPr lang="zh-CN" altLang="en-US" sz="4000" dirty="0">
              <a:ln w="28575">
                <a:solidFill>
                  <a:schemeClr val="bg1"/>
                </a:solidFill>
              </a:ln>
              <a:solidFill>
                <a:srgbClr val="C00000"/>
              </a:solidFill>
              <a:latin typeface="Impact" panose="020B0806030902050204" pitchFamily="34" charset="0"/>
            </a:endParaRPr>
          </a:p>
        </p:txBody>
      </p:sp>
      <p:sp>
        <p:nvSpPr>
          <p:cNvPr id="5" name="文本框 29"/>
          <p:cNvSpPr txBox="1"/>
          <p:nvPr/>
        </p:nvSpPr>
        <p:spPr>
          <a:xfrm>
            <a:off x="1341120" y="416560"/>
            <a:ext cx="2364105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spc="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起草背景</a:t>
            </a:r>
            <a:endParaRPr lang="zh-CN" altLang="en-US" sz="2800" b="1" spc="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750" y="1548765"/>
            <a:ext cx="8143875" cy="291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</a:pPr>
            <a:r>
              <a:rPr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2018年以来，国家、自治区先后印发了《关于全面深化新时代教师队伍建设改革的意见》、《深化新时代职业教育“双师型”教师队伍建设改革工作方案》等文件，从坚持育才与育团队并举的角度，对建设高素质专业化双师型教师队伍提出了新要求。</a:t>
            </a:r>
            <a:endParaRPr sz="1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algn="just" fontAlgn="auto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</a:pPr>
            <a:r>
              <a:rPr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2019年，教育部印发《全国职业院校教师教学创新团队建设方案》</a:t>
            </a:r>
            <a:r>
              <a:rPr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提出“面向中等职业学校、高等职业学校和应用型本科高校，聚焦战略性重点产业领域和民生紧缺领域专业，分年度、分批次、分专业遴选建设国家级职业院校教师教学创新团队，示范引领各地各校因地制宜做好省级、校级团队整体规划和建设布局”。</a:t>
            </a:r>
            <a:endParaRPr sz="1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algn="just" fontAlgn="auto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2022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年，</a:t>
            </a:r>
            <a:r>
              <a:rPr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自治区党委办公厅、自治区政府办公厅印发的《关于进一步加强新时代教师队伍建设的若干措施》，明确提出“实施自治区级职业教育教师教学创新团队建设计划”。</a:t>
            </a:r>
            <a:endParaRPr sz="1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373881" y="1167959"/>
            <a:ext cx="8422208" cy="3613388"/>
          </a:xfrm>
          <a:prstGeom prst="roundRect">
            <a:avLst>
              <a:gd name="adj" fmla="val 865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435923" y="1232729"/>
            <a:ext cx="8272536" cy="3549174"/>
          </a:xfrm>
          <a:prstGeom prst="roundRect">
            <a:avLst>
              <a:gd name="adj" fmla="val 865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755650" y="375285"/>
            <a:ext cx="2726055" cy="6483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55576" y="123478"/>
            <a:ext cx="71056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n w="28575">
                  <a:solidFill>
                    <a:schemeClr val="bg1"/>
                  </a:solidFill>
                </a:ln>
                <a:solidFill>
                  <a:srgbClr val="C00000"/>
                </a:solidFill>
                <a:latin typeface="Impact" panose="020B0806030902050204" pitchFamily="34" charset="0"/>
              </a:rPr>
              <a:t>02</a:t>
            </a:r>
            <a:endParaRPr lang="zh-CN" altLang="en-US" sz="4000" dirty="0">
              <a:ln w="28575">
                <a:solidFill>
                  <a:schemeClr val="bg1"/>
                </a:solidFill>
              </a:ln>
              <a:solidFill>
                <a:srgbClr val="C00000"/>
              </a:solidFill>
              <a:latin typeface="Impact" panose="020B0806030902050204" pitchFamily="34" charset="0"/>
            </a:endParaRPr>
          </a:p>
        </p:txBody>
      </p:sp>
      <p:sp>
        <p:nvSpPr>
          <p:cNvPr id="5" name="文本框 29"/>
          <p:cNvSpPr txBox="1"/>
          <p:nvPr/>
        </p:nvSpPr>
        <p:spPr>
          <a:xfrm>
            <a:off x="1341120" y="416560"/>
            <a:ext cx="1924685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spc="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主要目标</a:t>
            </a:r>
            <a:endParaRPr lang="zh-CN" altLang="en-US" sz="2800" b="1" spc="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070" y="1491615"/>
            <a:ext cx="7830185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5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sz="20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通过高水平学校领衔、高层次团队示范，全面提升教师按照国家职业标准和教学标准开展教学、培训和评价的职业能力，推动教师分工协作实施模块化教学模式，辐射带动全区职业院校教师队伍建设，为全面</a:t>
            </a:r>
            <a:r>
              <a:rPr lang="zh-CN" sz="20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</a:t>
            </a:r>
            <a:r>
              <a:rPr sz="20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高素质技术技能人才，培养更多广西工匠、大国工匠提供强有力的师资支撑。</a:t>
            </a:r>
            <a:endParaRPr sz="20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24163" y="555913"/>
            <a:ext cx="8496944" cy="4394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755576" y="250540"/>
            <a:ext cx="2736304" cy="64807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55576" y="-1488"/>
            <a:ext cx="72453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n w="28575">
                  <a:solidFill>
                    <a:schemeClr val="bg1"/>
                  </a:solidFill>
                </a:ln>
                <a:solidFill>
                  <a:srgbClr val="C00000"/>
                </a:solidFill>
                <a:latin typeface="Impact" panose="020B0806030902050204" pitchFamily="34" charset="0"/>
              </a:rPr>
              <a:t>03</a:t>
            </a:r>
            <a:endParaRPr lang="zh-CN" altLang="en-US" sz="4000" dirty="0">
              <a:ln w="28575">
                <a:solidFill>
                  <a:schemeClr val="bg1"/>
                </a:solidFill>
              </a:ln>
              <a:solidFill>
                <a:srgbClr val="C00000"/>
              </a:solidFill>
              <a:latin typeface="Impact" panose="020B0806030902050204" pitchFamily="34" charset="0"/>
            </a:endParaRPr>
          </a:p>
        </p:txBody>
      </p:sp>
      <p:sp>
        <p:nvSpPr>
          <p:cNvPr id="12" name="文本框 29"/>
          <p:cNvSpPr txBox="1"/>
          <p:nvPr/>
        </p:nvSpPr>
        <p:spPr>
          <a:xfrm>
            <a:off x="1341165" y="291763"/>
            <a:ext cx="1987649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spc="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主要内容</a:t>
            </a:r>
            <a:endParaRPr lang="zh-CN" altLang="en-US" sz="2800" b="1" spc="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45267" y="1267351"/>
            <a:ext cx="7992888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545465" y="1023620"/>
            <a:ext cx="3154045" cy="504190"/>
          </a:xfrm>
          <a:prstGeom prst="roundRect">
            <a:avLst>
              <a:gd name="adj" fmla="val 50000"/>
            </a:avLst>
          </a:prstGeom>
          <a:solidFill>
            <a:srgbClr val="009A4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第一部分：总体目标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39552" y="3257567"/>
            <a:ext cx="7992888" cy="1330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545465" y="2931795"/>
            <a:ext cx="3154045" cy="504190"/>
          </a:xfrm>
          <a:prstGeom prst="roundRect">
            <a:avLst>
              <a:gd name="adj" fmla="val 50000"/>
            </a:avLst>
          </a:prstGeom>
          <a:solidFill>
            <a:srgbClr val="009A4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第二部分：基本原则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43305" y="3704590"/>
            <a:ext cx="70567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明确团队创建突出“聚焦产业，服务发展”、“示范引领，以点带面”、“产教融合、专兼结合”、“择优培育、严把质量”的原则。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3608" y="1564397"/>
            <a:ext cx="724417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阐明创新团队建设指导思想、实施对象及范围、具体建设目标、实施目标等事项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十四五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期间，打造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个左右高水平自治区级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职业教育教师教学创新团队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23528" y="553373"/>
            <a:ext cx="8496944" cy="4394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545465" y="808355"/>
            <a:ext cx="8079105" cy="1711960"/>
            <a:chOff x="859" y="1612"/>
            <a:chExt cx="12723" cy="2696"/>
          </a:xfrm>
        </p:grpSpPr>
        <p:sp>
          <p:nvSpPr>
            <p:cNvPr id="18" name="矩形 17"/>
            <p:cNvSpPr/>
            <p:nvPr/>
          </p:nvSpPr>
          <p:spPr>
            <a:xfrm>
              <a:off x="882" y="2084"/>
              <a:ext cx="12701" cy="2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859" y="1612"/>
              <a:ext cx="4639" cy="794"/>
            </a:xfrm>
            <a:prstGeom prst="roundRect">
              <a:avLst>
                <a:gd name="adj" fmla="val 50000"/>
              </a:avLst>
            </a:prstGeom>
            <a:solidFill>
              <a:srgbClr val="009A46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第三部分：立项条件</a:t>
              </a:r>
              <a:endPara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18" y="2478"/>
              <a:ext cx="11153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dirty="0">
                  <a:solidFill>
                    <a:schemeClr val="tx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针对不同的学校类型和专业基础，坚持共性与个性相结合，从师德师风要求、团队人员结构、团队负责人能力要求、教学改革基础、专业特色优势、服务保障措施等6个方面明确申报创建的基本要求。</a:t>
              </a:r>
              <a:endPara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539750" y="3143885"/>
            <a:ext cx="8065135" cy="143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18"/>
          <p:cNvSpPr/>
          <p:nvPr/>
        </p:nvSpPr>
        <p:spPr>
          <a:xfrm>
            <a:off x="525145" y="2844165"/>
            <a:ext cx="2966085" cy="504190"/>
          </a:xfrm>
          <a:prstGeom prst="roundRect">
            <a:avLst>
              <a:gd name="adj" fmla="val 50000"/>
            </a:avLst>
          </a:prstGeom>
          <a:solidFill>
            <a:srgbClr val="009A4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第四部分：建设任务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"/>
          <p:cNvSpPr txBox="1"/>
          <p:nvPr/>
        </p:nvSpPr>
        <p:spPr>
          <a:xfrm>
            <a:off x="1029335" y="3456305"/>
            <a:ext cx="69964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规定团队在支持期内需要完成的具体任务，包括提升团队教师能力、建设协作共同体、完善课程体系、创新教学模式、凝练高质量经验成果等内容。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23528" y="553373"/>
            <a:ext cx="8496944" cy="4394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545465" y="808355"/>
            <a:ext cx="8079216" cy="1599604"/>
            <a:chOff x="859" y="1612"/>
            <a:chExt cx="12723" cy="2519"/>
          </a:xfrm>
        </p:grpSpPr>
        <p:sp>
          <p:nvSpPr>
            <p:cNvPr id="18" name="矩形 17"/>
            <p:cNvSpPr/>
            <p:nvPr/>
          </p:nvSpPr>
          <p:spPr>
            <a:xfrm>
              <a:off x="882" y="2084"/>
              <a:ext cx="12701" cy="20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859" y="1612"/>
              <a:ext cx="4639" cy="794"/>
            </a:xfrm>
            <a:prstGeom prst="roundRect">
              <a:avLst>
                <a:gd name="adj" fmla="val 50000"/>
              </a:avLst>
            </a:prstGeom>
            <a:solidFill>
              <a:srgbClr val="009A46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第五部分：工作流程</a:t>
              </a:r>
              <a:endPara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38" y="2463"/>
              <a:ext cx="11133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zh-CN" altLang="en-US" dirty="0">
                  <a:solidFill>
                    <a:schemeClr val="tx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规定团队创建程序、培育建设、验收认定、成果推广等事项，明确自愿申报、择优推荐、专家评审的遴选程序和项目管理、目标考核的管理方式。</a:t>
              </a:r>
              <a:endPara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539552" y="3144079"/>
            <a:ext cx="8064896" cy="1299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18"/>
          <p:cNvSpPr/>
          <p:nvPr/>
        </p:nvSpPr>
        <p:spPr>
          <a:xfrm>
            <a:off x="525145" y="2844165"/>
            <a:ext cx="2966085" cy="504190"/>
          </a:xfrm>
          <a:prstGeom prst="roundRect">
            <a:avLst>
              <a:gd name="adj" fmla="val 50000"/>
            </a:avLst>
          </a:prstGeom>
          <a:solidFill>
            <a:srgbClr val="009A4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第六部分：保障措施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"/>
          <p:cNvSpPr txBox="1"/>
          <p:nvPr/>
        </p:nvSpPr>
        <p:spPr>
          <a:xfrm>
            <a:off x="976630" y="3384550"/>
            <a:ext cx="70491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明确团队创建责任分工、工作要求、支持政策、工作机制、经费保障和督查评估等事项，自治区将列支专项建设经费，支持团队开展课题研究，并设置专项课题，支持团队开展教育教学改革研究与实践。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374015" y="1167765"/>
            <a:ext cx="8522335" cy="3848735"/>
          </a:xfrm>
          <a:prstGeom prst="roundRect">
            <a:avLst>
              <a:gd name="adj" fmla="val 865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447040" y="1203325"/>
            <a:ext cx="8365490" cy="3780155"/>
          </a:xfrm>
          <a:prstGeom prst="roundRect">
            <a:avLst>
              <a:gd name="adj" fmla="val 865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755650" y="375285"/>
            <a:ext cx="2726055" cy="6483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55576" y="123478"/>
            <a:ext cx="70929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n w="28575">
                  <a:solidFill>
                    <a:schemeClr val="bg1"/>
                  </a:solidFill>
                </a:ln>
                <a:solidFill>
                  <a:srgbClr val="C00000"/>
                </a:solidFill>
                <a:latin typeface="Impact" panose="020B0806030902050204" pitchFamily="34" charset="0"/>
              </a:rPr>
              <a:t>04</a:t>
            </a:r>
            <a:endParaRPr lang="zh-CN" altLang="en-US" sz="4000" dirty="0">
              <a:ln w="28575">
                <a:solidFill>
                  <a:schemeClr val="bg1"/>
                </a:solidFill>
              </a:ln>
              <a:solidFill>
                <a:srgbClr val="C00000"/>
              </a:solidFill>
              <a:latin typeface="Impact" panose="020B0806030902050204" pitchFamily="34" charset="0"/>
            </a:endParaRPr>
          </a:p>
        </p:txBody>
      </p:sp>
      <p:sp>
        <p:nvSpPr>
          <p:cNvPr id="5" name="文本框 29"/>
          <p:cNvSpPr txBox="1"/>
          <p:nvPr/>
        </p:nvSpPr>
        <p:spPr>
          <a:xfrm>
            <a:off x="1341120" y="416560"/>
            <a:ext cx="1924685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spc="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突出亮点</a:t>
            </a:r>
            <a:endParaRPr lang="zh-CN" altLang="en-US" sz="2800" b="1" spc="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260" y="1348105"/>
            <a:ext cx="7879715" cy="329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  <a:spcBef>
                <a:spcPts val="1500"/>
              </a:spcBef>
            </a:pP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吃透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《全国职业院校教师教学创新团队建设方案》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等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文件精神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的基础上，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结合广西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职业院校建设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，出台我区的实施方案，着力构建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区、市、校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级创新团队创建体系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ts val="2200"/>
              </a:lnSpc>
              <a:spcBef>
                <a:spcPts val="1500"/>
              </a:spcBef>
            </a:pP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深入学习贯彻党的二十大精神，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全面贯彻党的教育方针，落实立德树人根本任务，聚焦我区主导产业、支柱产业、战略性新兴产业和民生紧缺领域专业，突出建优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扶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强、示范带动，协同创新，推动职业院校教师、教材、教法改革，全面提高人才培养质量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ts val="2200"/>
              </a:lnSpc>
              <a:spcBef>
                <a:spcPts val="1500"/>
              </a:spcBef>
            </a:pP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）强化项目督查评估，提升项目过程管理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、数据采集、资源共享、绩效评价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等环节的信息化管理水平，采取专家评估、第三方评估等方式开展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创建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绩效评价，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对创建项目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实行动态调整机制，强化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</a:t>
            </a:r>
            <a:r>
              <a:rPr lang="zh-CN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产出导向。</a:t>
            </a:r>
            <a:endParaRPr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PP_MARK_KEY" val="516e3dbb-e88e-49ee-807e-3844064a248e"/>
  <p:tag name="COMMONDATA" val="eyJoZGlkIjoiNmUyMjM5ZTU4MjNjOTgyZDZmODExZjIyYjEzOWU2ZT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1334</Words>
  <Application>WPS 演示</Application>
  <PresentationFormat>全屏显示(16:9)</PresentationFormat>
  <Paragraphs>74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Impact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  gen</cp:lastModifiedBy>
  <cp:revision>96</cp:revision>
  <dcterms:created xsi:type="dcterms:W3CDTF">2021-08-26T06:02:00Z</dcterms:created>
  <dcterms:modified xsi:type="dcterms:W3CDTF">2023-01-18T00:30:08Z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C5AB67BE0C654013B48A78CABC1EB14B</vt:lpwstr>
  </property>
  <property fmtid="{D5CDD505-2E9C-101B-9397-08002B2CF9AE}" pid="3" name="KSOProductBuildVer">
    <vt:lpwstr>2052-11.1.0.13703</vt:lpwstr>
  </property>
</Properties>
</file>